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65EA708-1774-4538-AF43-F958A98A1AC0}" type="datetimeFigureOut">
              <a:rPr lang="es-CO" smtClean="0"/>
              <a:t>17/10/2011</a:t>
            </a:fld>
            <a:endParaRPr lang="es-CO"/>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CO"/>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39F672C-A6F4-40E2-BEB4-F9A0D2F95DEC}" type="slidenum">
              <a:rPr lang="es-CO" smtClean="0"/>
              <a:t>‹Nº›</a:t>
            </a:fld>
            <a:endParaRPr lang="es-CO"/>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65EA708-1774-4538-AF43-F958A98A1AC0}" type="datetimeFigureOut">
              <a:rPr lang="es-CO" smtClean="0"/>
              <a:t>17/10/2011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39F672C-A6F4-40E2-BEB4-F9A0D2F95DEC}" type="slidenum">
              <a:rPr lang="es-CO" smtClean="0"/>
              <a:t>‹Nº›</a:t>
            </a:fld>
            <a:endParaRPr lang="es-CO"/>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65EA708-1774-4538-AF43-F958A98A1AC0}" type="datetimeFigureOut">
              <a:rPr lang="es-CO" smtClean="0"/>
              <a:t>17/10/2011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39F672C-A6F4-40E2-BEB4-F9A0D2F95DEC}" type="slidenum">
              <a:rPr lang="es-CO" smtClean="0"/>
              <a:t>‹Nº›</a:t>
            </a:fld>
            <a:endParaRPr lang="es-CO"/>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65EA708-1774-4538-AF43-F958A98A1AC0}" type="datetimeFigureOut">
              <a:rPr lang="es-CO" smtClean="0"/>
              <a:t>17/10/2011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39F672C-A6F4-40E2-BEB4-F9A0D2F95DEC}" type="slidenum">
              <a:rPr lang="es-CO" smtClean="0"/>
              <a:t>‹Nº›</a:t>
            </a:fld>
            <a:endParaRPr lang="es-CO"/>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5EA708-1774-4538-AF43-F958A98A1AC0}" type="datetimeFigureOut">
              <a:rPr lang="es-CO" smtClean="0"/>
              <a:t>17/10/2011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39F672C-A6F4-40E2-BEB4-F9A0D2F95DEC}"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65EA708-1774-4538-AF43-F958A98A1AC0}" type="datetimeFigureOut">
              <a:rPr lang="es-CO" smtClean="0"/>
              <a:t>17/10/2011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39F672C-A6F4-40E2-BEB4-F9A0D2F95DEC}" type="slidenum">
              <a:rPr lang="es-CO" smtClean="0"/>
              <a:t>‹Nº›</a:t>
            </a:fld>
            <a:endParaRPr lang="es-CO"/>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65EA708-1774-4538-AF43-F958A98A1AC0}" type="datetimeFigureOut">
              <a:rPr lang="es-CO" smtClean="0"/>
              <a:t>17/10/2011</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D39F672C-A6F4-40E2-BEB4-F9A0D2F95DEC}" type="slidenum">
              <a:rPr lang="es-CO" smtClean="0"/>
              <a:t>‹Nº›</a:t>
            </a:fld>
            <a:endParaRPr lang="es-CO"/>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5EA708-1774-4538-AF43-F958A98A1AC0}" type="datetimeFigureOut">
              <a:rPr lang="es-CO" smtClean="0"/>
              <a:t>17/10/2011</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D39F672C-A6F4-40E2-BEB4-F9A0D2F95DEC}" type="slidenum">
              <a:rPr lang="es-CO" smtClean="0"/>
              <a:t>‹Nº›</a:t>
            </a:fld>
            <a:endParaRPr lang="es-CO"/>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5EA708-1774-4538-AF43-F958A98A1AC0}" type="datetimeFigureOut">
              <a:rPr lang="es-CO" smtClean="0"/>
              <a:t>17/10/2011</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D39F672C-A6F4-40E2-BEB4-F9A0D2F95DEC}"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5EA708-1774-4538-AF43-F958A98A1AC0}" type="datetimeFigureOut">
              <a:rPr lang="es-CO" smtClean="0"/>
              <a:t>17/10/2011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39F672C-A6F4-40E2-BEB4-F9A0D2F95DEC}"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5EA708-1774-4538-AF43-F958A98A1AC0}" type="datetimeFigureOut">
              <a:rPr lang="es-CO" smtClean="0"/>
              <a:t>17/10/2011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39F672C-A6F4-40E2-BEB4-F9A0D2F95DEC}"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65EA708-1774-4538-AF43-F958A98A1AC0}" type="datetimeFigureOut">
              <a:rPr lang="es-CO" smtClean="0"/>
              <a:t>17/10/2011</a:t>
            </a:fld>
            <a:endParaRPr lang="es-CO"/>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CO"/>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D39F672C-A6F4-40E2-BEB4-F9A0D2F95DEC}"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es.wikipedia.org/wiki/Wolfgang_Amadeus_Mozart#cite_note-0"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es.wikipedia.org/wiki/Johannes_Vermeer#cite_note-Blankert1-0"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es.wikipedia.org/wiki/1926"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es.wikipedia.org/wiki/Nacionalsocialismo" TargetMode="External"/><Relationship Id="rId3" Type="http://schemas.openxmlformats.org/officeDocument/2006/relationships/hyperlink" Target="http://es.wikipedia.org/wiki/Autocracia" TargetMode="External"/><Relationship Id="rId7" Type="http://schemas.openxmlformats.org/officeDocument/2006/relationships/hyperlink" Target="http://es.wikipedia.org/wiki/Alemania" TargetMode="External"/><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hyperlink" Target="http://es.wikipedia.org/wiki/Tercer_Reich" TargetMode="External"/><Relationship Id="rId5" Type="http://schemas.openxmlformats.org/officeDocument/2006/relationships/hyperlink" Target="http://es.wikipedia.org/wiki/Dictadura" TargetMode="External"/><Relationship Id="rId4" Type="http://schemas.openxmlformats.org/officeDocument/2006/relationships/hyperlink" Target="http://es.wikipedia.org/wiki/Forma_de_gobierno"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O" dirty="0" smtClean="0"/>
              <a:t>Arte y </a:t>
            </a:r>
            <a:r>
              <a:rPr lang="es-CO" dirty="0" err="1"/>
              <a:t>E</a:t>
            </a:r>
            <a:r>
              <a:rPr lang="es-CO" dirty="0" err="1" smtClean="0"/>
              <a:t>stetica</a:t>
            </a:r>
            <a:endParaRPr lang="es-CO" dirty="0"/>
          </a:p>
        </p:txBody>
      </p:sp>
      <p:sp>
        <p:nvSpPr>
          <p:cNvPr id="5" name="4 Subtítulo"/>
          <p:cNvSpPr>
            <a:spLocks noGrp="1"/>
          </p:cNvSpPr>
          <p:nvPr>
            <p:ph type="subTitle" idx="1"/>
          </p:nvPr>
        </p:nvSpPr>
        <p:spPr/>
        <p:txBody>
          <a:bodyPr/>
          <a:lstStyle/>
          <a:p>
            <a:endParaRPr lang="es-CO" dirty="0" smtClean="0"/>
          </a:p>
          <a:p>
            <a:r>
              <a:rPr lang="es-CO" dirty="0" smtClean="0"/>
              <a:t>Presentado por: Jonathan Benítez</a:t>
            </a:r>
          </a:p>
          <a:p>
            <a:endParaRPr lang="es-CO" dirty="0"/>
          </a:p>
        </p:txBody>
      </p:sp>
    </p:spTree>
    <p:extLst>
      <p:ext uri="{BB962C8B-B14F-4D97-AF65-F5344CB8AC3E}">
        <p14:creationId xmlns:p14="http://schemas.microsoft.com/office/powerpoint/2010/main" val="2876064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476672"/>
            <a:ext cx="7745505" cy="5904656"/>
          </a:xfrm>
        </p:spPr>
        <p:txBody>
          <a:bodyPr/>
          <a:lstStyle/>
          <a:p>
            <a:r>
              <a:rPr lang="es-CO" dirty="0"/>
              <a:t>En 1620 desapareció la sencillez y la línea vertical de las prendas medievales fue sustituida por la línea horizontal del traje del renacimiento. Mientras se producía este vertiginoso cambio de estilo, apareció en Europa la moda del ‘acuchillado’, que consistía en unas aberturas en el tejido exterior de las vestimentas masculinas.</a:t>
            </a:r>
          </a:p>
          <a:p>
            <a:r>
              <a:rPr lang="es-CO" dirty="0"/>
              <a:t>Con la llegada de la Revolución Francesa (1789-1799) la moda varió enormemente pero la práctica de distorsionar la figura de la mujer persistió. Aunque la rigidez del corsé se vio aliviada al sustituirse las guías metálicas por huesos de ballena, la moda continúo siendo incómoda por la costumbre de dar volumen a las faldas.</a:t>
            </a:r>
          </a:p>
          <a:p>
            <a:endParaRPr lang="es-CO" dirty="0"/>
          </a:p>
        </p:txBody>
      </p:sp>
    </p:spTree>
    <p:extLst>
      <p:ext uri="{BB962C8B-B14F-4D97-AF65-F5344CB8AC3E}">
        <p14:creationId xmlns:p14="http://schemas.microsoft.com/office/powerpoint/2010/main" val="2272781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196752"/>
            <a:ext cx="7745505" cy="4464496"/>
          </a:xfrm>
        </p:spPr>
        <p:txBody>
          <a:bodyPr/>
          <a:lstStyle/>
          <a:p>
            <a:r>
              <a:rPr lang="es-CO" dirty="0"/>
              <a:t>El atuendo masculino sufrió el cambio más radical de la historia moderna. La peluca, excentricidad que fue introducida por el rey Luis XIII para ocultar su calvicie, figuró durante más de un siglo como prenda indispensable en el guardarropa masculino.</a:t>
            </a:r>
            <a:br>
              <a:rPr lang="es-CO" dirty="0"/>
            </a:br>
            <a:r>
              <a:rPr lang="es-CO" dirty="0"/>
              <a:t>Asimismo, a principios de siglo los hombres seguían llevando las prendas de finales de la edad media. La casaca seguía siendo de una capa pero constaba de dos piezas delanteras, dos piezas traseras y dos piezas para los hombros. Este invento dio lugar más tarde al tradicional traje de montar a caballo.</a:t>
            </a:r>
          </a:p>
          <a:p>
            <a:endParaRPr lang="es-CO" dirty="0"/>
          </a:p>
        </p:txBody>
      </p:sp>
    </p:spTree>
    <p:extLst>
      <p:ext uri="{BB962C8B-B14F-4D97-AF65-F5344CB8AC3E}">
        <p14:creationId xmlns:p14="http://schemas.microsoft.com/office/powerpoint/2010/main" val="1013780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dirty="0" err="1" smtClean="0"/>
              <a:t>Guttemberg</a:t>
            </a:r>
            <a:r>
              <a:rPr lang="es-CO" dirty="0" smtClean="0"/>
              <a:t> creo que uno de los hombres mas importantes en la historia ya que fue el que nos </a:t>
            </a:r>
            <a:r>
              <a:rPr lang="es-CO" dirty="0" err="1" smtClean="0"/>
              <a:t>abrio</a:t>
            </a:r>
            <a:r>
              <a:rPr lang="es-CO" dirty="0" smtClean="0"/>
              <a:t> un sin numero de posibilidades para el aprendizaje y conocimiento ya que con su grandioso invento de la imprenta permitió el conocimiento  a las personas que no </a:t>
            </a:r>
            <a:r>
              <a:rPr lang="es-CO" dirty="0" err="1" smtClean="0"/>
              <a:t>podian</a:t>
            </a:r>
            <a:r>
              <a:rPr lang="es-CO" dirty="0" smtClean="0"/>
              <a:t> hacerlo ya que en su tiempo tener un libro o poder leerlo era sumamente costoso y escribir un libro tardaba mas de un año.</a:t>
            </a:r>
            <a:endParaRPr lang="es-CO" dirty="0"/>
          </a:p>
        </p:txBody>
      </p:sp>
      <p:sp>
        <p:nvSpPr>
          <p:cNvPr id="3" name="2 Título"/>
          <p:cNvSpPr>
            <a:spLocks noGrp="1"/>
          </p:cNvSpPr>
          <p:nvPr>
            <p:ph type="title"/>
          </p:nvPr>
        </p:nvSpPr>
        <p:spPr/>
        <p:txBody>
          <a:bodyPr/>
          <a:lstStyle/>
          <a:p>
            <a:r>
              <a:rPr lang="es-CO" sz="3600" b="1" dirty="0"/>
              <a:t>JOHANNES GUTEMBERG Y LA IMPRENTA</a:t>
            </a:r>
            <a:endParaRPr lang="es-CO" sz="3600" dirty="0"/>
          </a:p>
        </p:txBody>
      </p:sp>
    </p:spTree>
    <p:extLst>
      <p:ext uri="{BB962C8B-B14F-4D97-AF65-F5344CB8AC3E}">
        <p14:creationId xmlns:p14="http://schemas.microsoft.com/office/powerpoint/2010/main" val="3979125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484784"/>
            <a:ext cx="7745505" cy="3877815"/>
          </a:xfrm>
        </p:spPr>
        <p:txBody>
          <a:bodyPr/>
          <a:lstStyle/>
          <a:p>
            <a:r>
              <a:rPr lang="es-CO" dirty="0" smtClean="0"/>
              <a:t>Co la imprenta se empezaron a generar nuevos empleos, diferentes puntos de vista, ya que  la iglesia no tenia el poder absoluto y con la imprenta se lograba expresar las opiniones de las gentes en los primeros volantes o panfletos que constaban de una hoja expresando un pensamiento o simplemente una noticia, esto también permitió que lo que un libro se demora en escribirse un año Gutenberg lo redujo a semanas o meses.</a:t>
            </a:r>
            <a:endParaRPr lang="es-CO"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256" y="4509120"/>
            <a:ext cx="1578168" cy="2106935"/>
          </a:xfrm>
          <a:prstGeom prst="rect">
            <a:avLst/>
          </a:prstGeom>
        </p:spPr>
      </p:pic>
    </p:spTree>
    <p:extLst>
      <p:ext uri="{BB962C8B-B14F-4D97-AF65-F5344CB8AC3E}">
        <p14:creationId xmlns:p14="http://schemas.microsoft.com/office/powerpoint/2010/main" val="3984146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2204864"/>
            <a:ext cx="1933575" cy="2371725"/>
          </a:xfrm>
        </p:spPr>
      </p:pic>
      <p:sp>
        <p:nvSpPr>
          <p:cNvPr id="3" name="2 Título"/>
          <p:cNvSpPr>
            <a:spLocks noGrp="1"/>
          </p:cNvSpPr>
          <p:nvPr>
            <p:ph type="title"/>
          </p:nvPr>
        </p:nvSpPr>
        <p:spPr/>
        <p:txBody>
          <a:bodyPr/>
          <a:lstStyle/>
          <a:p>
            <a:r>
              <a:rPr lang="es-CO" dirty="0" smtClean="0"/>
              <a:t>Leonardo da </a:t>
            </a:r>
            <a:r>
              <a:rPr lang="es-CO" dirty="0" err="1" smtClean="0"/>
              <a:t>vinci</a:t>
            </a:r>
            <a:r>
              <a:rPr lang="es-CO" dirty="0" smtClean="0"/>
              <a:t> y la medicina</a:t>
            </a:r>
            <a:endParaRPr lang="es-CO" dirty="0"/>
          </a:p>
        </p:txBody>
      </p:sp>
      <p:sp>
        <p:nvSpPr>
          <p:cNvPr id="5" name="4 Rectángulo"/>
          <p:cNvSpPr/>
          <p:nvPr/>
        </p:nvSpPr>
        <p:spPr>
          <a:xfrm>
            <a:off x="3491880" y="2348880"/>
            <a:ext cx="4716016" cy="2308324"/>
          </a:xfrm>
          <a:prstGeom prst="rect">
            <a:avLst/>
          </a:prstGeom>
        </p:spPr>
        <p:txBody>
          <a:bodyPr wrap="square">
            <a:spAutoFit/>
          </a:bodyPr>
          <a:lstStyle/>
          <a:p>
            <a:r>
              <a:rPr lang="es-CO" dirty="0" smtClean="0"/>
              <a:t>Fue Leonardo da Vinci, en 1508, el </a:t>
            </a:r>
          </a:p>
          <a:p>
            <a:r>
              <a:rPr lang="es-CO" dirty="0" smtClean="0"/>
              <a:t>primero en observar que al introducir la </a:t>
            </a:r>
          </a:p>
          <a:p>
            <a:r>
              <a:rPr lang="es-CO" dirty="0" smtClean="0"/>
              <a:t>cabeza en un recipiente de cristal con </a:t>
            </a:r>
          </a:p>
          <a:p>
            <a:r>
              <a:rPr lang="es-CO" dirty="0" smtClean="0"/>
              <a:t>agua se modificaba la visión. Con el paso </a:t>
            </a:r>
          </a:p>
          <a:p>
            <a:r>
              <a:rPr lang="es-CO" dirty="0" smtClean="0"/>
              <a:t>de los años diferentes investigadores </a:t>
            </a:r>
          </a:p>
          <a:p>
            <a:r>
              <a:rPr lang="es-CO" dirty="0" smtClean="0"/>
              <a:t>perfeccionaron esta antigua teoría hasta </a:t>
            </a:r>
          </a:p>
          <a:p>
            <a:r>
              <a:rPr lang="es-CO" dirty="0" smtClean="0"/>
              <a:t>lo que hoy conocemos como  lentes de </a:t>
            </a:r>
          </a:p>
          <a:p>
            <a:r>
              <a:rPr lang="es-CO" dirty="0" smtClean="0"/>
              <a:t>contacto.</a:t>
            </a:r>
            <a:endParaRPr lang="es-CO" dirty="0"/>
          </a:p>
        </p:txBody>
      </p:sp>
    </p:spTree>
    <p:extLst>
      <p:ext uri="{BB962C8B-B14F-4D97-AF65-F5344CB8AC3E}">
        <p14:creationId xmlns:p14="http://schemas.microsoft.com/office/powerpoint/2010/main" val="2194761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404664"/>
            <a:ext cx="7745505" cy="6048672"/>
          </a:xfrm>
        </p:spPr>
        <p:txBody>
          <a:bodyPr>
            <a:normAutofit lnSpcReduction="10000"/>
          </a:bodyPr>
          <a:lstStyle/>
          <a:p>
            <a:pPr marL="0" indent="0">
              <a:buNone/>
            </a:pPr>
            <a:r>
              <a:rPr lang="es-CO" dirty="0"/>
              <a:t>La figura de  Leonardo da Vinci  (</a:t>
            </a:r>
            <a:r>
              <a:rPr lang="es-CO" dirty="0" smtClean="0"/>
              <a:t>1452-1519</a:t>
            </a:r>
            <a:r>
              <a:rPr lang="es-CO" dirty="0"/>
              <a:t>) fue crucial en el desarrollo de la </a:t>
            </a:r>
            <a:r>
              <a:rPr lang="es-CO" dirty="0" smtClean="0"/>
              <a:t>cultura </a:t>
            </a:r>
            <a:r>
              <a:rPr lang="es-CO" dirty="0"/>
              <a:t>occidental, siendo reconocido </a:t>
            </a:r>
            <a:r>
              <a:rPr lang="es-CO" dirty="0" smtClean="0"/>
              <a:t>como </a:t>
            </a:r>
            <a:r>
              <a:rPr lang="es-CO" dirty="0"/>
              <a:t>el padre del alto </a:t>
            </a:r>
            <a:r>
              <a:rPr lang="es-CO" dirty="0" smtClean="0"/>
              <a:t>Renacimiento</a:t>
            </a:r>
          </a:p>
          <a:p>
            <a:pPr marL="0" indent="0">
              <a:buNone/>
            </a:pPr>
            <a:endParaRPr lang="es-CO" dirty="0"/>
          </a:p>
          <a:p>
            <a:pPr marL="0" indent="0">
              <a:buNone/>
            </a:pPr>
            <a:r>
              <a:rPr lang="es-CO" dirty="0"/>
              <a:t>Leonardo también realizó disecciones de  cuerpo humano, y trazó dibujos de los </a:t>
            </a:r>
            <a:r>
              <a:rPr lang="es-CO" dirty="0" smtClean="0"/>
              <a:t>huesos </a:t>
            </a:r>
            <a:r>
              <a:rPr lang="es-CO" dirty="0"/>
              <a:t>y músculos, los cuales se usan en las escuelas de medicina de hoy.  </a:t>
            </a:r>
          </a:p>
          <a:p>
            <a:pPr marL="0" indent="0">
              <a:buNone/>
            </a:pPr>
            <a:r>
              <a:rPr lang="es-CO" dirty="0"/>
              <a:t>Aquí, algunos de sus múltiples </a:t>
            </a:r>
            <a:r>
              <a:rPr lang="es-CO" dirty="0" smtClean="0"/>
              <a:t>inventos:</a:t>
            </a:r>
            <a:endParaRPr lang="es-CO" dirty="0"/>
          </a:p>
          <a:p>
            <a:pPr marL="0" indent="0">
              <a:buNone/>
            </a:pPr>
            <a:r>
              <a:rPr lang="es-CO" dirty="0"/>
              <a:t>Inventó el helicóptero, el tanque de guerra, máquinas para horadar la tierra, chalecos </a:t>
            </a:r>
            <a:r>
              <a:rPr lang="es-CO" dirty="0" smtClean="0"/>
              <a:t>salvavidas</a:t>
            </a:r>
            <a:r>
              <a:rPr lang="es-CO" dirty="0"/>
              <a:t>, bomba centrífuga, cañón que se carga por la culata, tornillo cónico, </a:t>
            </a:r>
            <a:r>
              <a:rPr lang="es-CO" dirty="0" smtClean="0"/>
              <a:t>transmisión </a:t>
            </a:r>
            <a:r>
              <a:rPr lang="es-CO" dirty="0"/>
              <a:t>por correas, draga para construcciones de canales, cadena de eslabones, </a:t>
            </a:r>
            <a:r>
              <a:rPr lang="es-CO" dirty="0" smtClean="0"/>
              <a:t>tornillo </a:t>
            </a:r>
            <a:r>
              <a:rPr lang="es-CO" dirty="0"/>
              <a:t>sin fin, submarino, compás, aparato para bobinar y torcer la lana, huso, </a:t>
            </a:r>
            <a:r>
              <a:rPr lang="es-CO" dirty="0" smtClean="0"/>
              <a:t>lanzadera</a:t>
            </a:r>
            <a:r>
              <a:rPr lang="es-CO" dirty="0"/>
              <a:t>, paracaídas, tubo de lámpara, corredera para barco. </a:t>
            </a:r>
          </a:p>
        </p:txBody>
      </p:sp>
    </p:spTree>
    <p:extLst>
      <p:ext uri="{BB962C8B-B14F-4D97-AF65-F5344CB8AC3E}">
        <p14:creationId xmlns:p14="http://schemas.microsoft.com/office/powerpoint/2010/main" val="3363563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dirty="0" smtClean="0"/>
              <a:t>Fue el educador he inventor francés de la lectura por medio de puntos para los invidentes</a:t>
            </a:r>
          </a:p>
          <a:p>
            <a:r>
              <a:rPr lang="es-CO" dirty="0"/>
              <a:t>basado en un método de representación que utiliza celdas con seis puntos en relieve. El método Braille es en la actualidad el sistema de lectura y escritura punteada universalmente adoptado en los programas de educación de invidentes. Braille aplicó su novedoso método al alfabeto, a los números y a la notación musical.</a:t>
            </a:r>
            <a:endParaRPr lang="es-CO" dirty="0"/>
          </a:p>
        </p:txBody>
      </p:sp>
      <p:sp>
        <p:nvSpPr>
          <p:cNvPr id="3" name="2 Título"/>
          <p:cNvSpPr>
            <a:spLocks noGrp="1"/>
          </p:cNvSpPr>
          <p:nvPr>
            <p:ph type="title"/>
          </p:nvPr>
        </p:nvSpPr>
        <p:spPr/>
        <p:txBody>
          <a:bodyPr/>
          <a:lstStyle/>
          <a:p>
            <a:r>
              <a:rPr lang="es-CO" dirty="0" smtClean="0"/>
              <a:t>Louis braille</a:t>
            </a:r>
            <a:endParaRPr lang="es-CO" dirty="0"/>
          </a:p>
        </p:txBody>
      </p:sp>
    </p:spTree>
    <p:extLst>
      <p:ext uri="{BB962C8B-B14F-4D97-AF65-F5344CB8AC3E}">
        <p14:creationId xmlns:p14="http://schemas.microsoft.com/office/powerpoint/2010/main" val="3331177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endParaRPr lang="es-CO" dirty="0"/>
          </a:p>
          <a:p>
            <a:r>
              <a:rPr lang="es-CO" dirty="0" smtClean="0"/>
              <a:t>El </a:t>
            </a:r>
            <a:r>
              <a:rPr lang="es-CO" dirty="0"/>
              <a:t>sistema Braille consiste en un código de 63 caracteres, constituidos por un rectángulo de seis puntos que conforman una figura determinada. Estos caracteres Braille están unidos en líneas sobre el papel y pueden leerse pasando las yemas de los dedos suavemente sobre el escrito.</a:t>
            </a:r>
            <a:endParaRPr lang="es-CO" dirty="0"/>
          </a:p>
        </p:txBody>
      </p:sp>
      <p:sp>
        <p:nvSpPr>
          <p:cNvPr id="3" name="2 Título"/>
          <p:cNvSpPr>
            <a:spLocks noGrp="1"/>
          </p:cNvSpPr>
          <p:nvPr>
            <p:ph type="title"/>
          </p:nvPr>
        </p:nvSpPr>
        <p:spPr/>
        <p:txBody>
          <a:bodyPr/>
          <a:lstStyle/>
          <a:p>
            <a:r>
              <a:rPr lang="es-CO" dirty="0" smtClean="0"/>
              <a:t>El sistema braille</a:t>
            </a:r>
            <a:endParaRPr lang="es-CO" dirty="0"/>
          </a:p>
        </p:txBody>
      </p:sp>
    </p:spTree>
    <p:extLst>
      <p:ext uri="{BB962C8B-B14F-4D97-AF65-F5344CB8AC3E}">
        <p14:creationId xmlns:p14="http://schemas.microsoft.com/office/powerpoint/2010/main" val="9975088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332656"/>
            <a:ext cx="7745505" cy="6192688"/>
          </a:xfrm>
        </p:spPr>
        <p:txBody>
          <a:bodyPr>
            <a:normAutofit fontScale="92500" lnSpcReduction="20000"/>
          </a:bodyPr>
          <a:lstStyle/>
          <a:p>
            <a:pPr algn="just"/>
            <a:r>
              <a:rPr lang="es-CO" dirty="0"/>
              <a:t>Durante el siglo XIX se habían realizado otros intentos para conseguir que los invidentes pudieran leer y escribir, aunque ninguno de los proyectos anteriores al Braille fue lo bastante satisfactorio. Braille decidió utilizar el sistema de grabación de los signos en relieve sobre un papel, ya utilizado anteriormente, pero usando un código alfabético distinto del latino y del griego</a:t>
            </a:r>
            <a:r>
              <a:rPr lang="es-CO" dirty="0" smtClean="0"/>
              <a:t>.</a:t>
            </a:r>
          </a:p>
          <a:p>
            <a:pPr algn="just"/>
            <a:r>
              <a:rPr lang="es-CO" dirty="0"/>
              <a:t>La escritura se realizaba mediante impresiones en relieve sobre planchas, lo cual permitía un tipo de lectura analítica y táctil a la velocidad de 125 a 175 palabras por minuto. Las matrices que diseñó no sólo representaban letras sino también los números, los signos de puntuación y acentuación y algunas de las contracciones más usuales de los idiomas occidentales. Este sistema se publicó por primera vez en 1829 y fue presentado en su modelo más completo en 1837. No fue aceptado como oficial por la </a:t>
            </a:r>
            <a:r>
              <a:rPr lang="es-CO" dirty="0" err="1"/>
              <a:t>Institution</a:t>
            </a:r>
            <a:r>
              <a:rPr lang="es-CO" dirty="0"/>
              <a:t> des </a:t>
            </a:r>
            <a:r>
              <a:rPr lang="es-CO" dirty="0" err="1"/>
              <a:t>Aveugles</a:t>
            </a:r>
            <a:r>
              <a:rPr lang="es-CO" dirty="0"/>
              <a:t> hasta 1854, dos años después de la muerte de </a:t>
            </a:r>
            <a:r>
              <a:rPr lang="es-CO" dirty="0" smtClean="0"/>
              <a:t>Louis Braille</a:t>
            </a:r>
            <a:r>
              <a:rPr lang="es-CO" dirty="0"/>
              <a:t>, y en 1878 se aprobó en el Congreso Internacional de París como sistema universalista de enseñanza de los invidentes.</a:t>
            </a:r>
            <a:endParaRPr lang="es-CO" dirty="0"/>
          </a:p>
        </p:txBody>
      </p:sp>
    </p:spTree>
    <p:extLst>
      <p:ext uri="{BB962C8B-B14F-4D97-AF65-F5344CB8AC3E}">
        <p14:creationId xmlns:p14="http://schemas.microsoft.com/office/powerpoint/2010/main" val="1707212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CO" dirty="0" smtClean="0"/>
          </a:p>
          <a:p>
            <a:r>
              <a:rPr lang="es-CO" dirty="0" smtClean="0"/>
              <a:t>La </a:t>
            </a:r>
            <a:r>
              <a:rPr lang="es-CO" dirty="0"/>
              <a:t>computadora es un dispositivo electrónico capaz de recibir un conjunto de instrucciones y ejecutarlas realizando cálculos sobre los datos numéricos, o bien compilando y correlacionando otros tipos de información</a:t>
            </a:r>
            <a:r>
              <a:rPr lang="es-CO" dirty="0" smtClean="0"/>
              <a:t>.</a:t>
            </a:r>
          </a:p>
          <a:p>
            <a:pPr marL="0" indent="0">
              <a:buNone/>
            </a:pPr>
            <a:endParaRPr lang="es-CO" dirty="0"/>
          </a:p>
        </p:txBody>
      </p:sp>
      <p:sp>
        <p:nvSpPr>
          <p:cNvPr id="3" name="2 Título"/>
          <p:cNvSpPr>
            <a:spLocks noGrp="1"/>
          </p:cNvSpPr>
          <p:nvPr>
            <p:ph type="title"/>
          </p:nvPr>
        </p:nvSpPr>
        <p:spPr/>
        <p:txBody>
          <a:bodyPr/>
          <a:lstStyle/>
          <a:p>
            <a:r>
              <a:rPr lang="es-CO" dirty="0" smtClean="0"/>
              <a:t>Historia el computador</a:t>
            </a:r>
            <a:endParaRPr lang="es-CO" dirty="0"/>
          </a:p>
        </p:txBody>
      </p:sp>
    </p:spTree>
    <p:extLst>
      <p:ext uri="{BB962C8B-B14F-4D97-AF65-F5344CB8AC3E}">
        <p14:creationId xmlns:p14="http://schemas.microsoft.com/office/powerpoint/2010/main" val="3233288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628800"/>
            <a:ext cx="7745505" cy="3877815"/>
          </a:xfrm>
        </p:spPr>
        <p:txBody>
          <a:bodyPr>
            <a:noAutofit/>
          </a:bodyPr>
          <a:lstStyle/>
          <a:p>
            <a:pPr marL="0" indent="0">
              <a:buNone/>
            </a:pPr>
            <a:r>
              <a:rPr lang="es-CO" sz="1600" dirty="0"/>
              <a:t> </a:t>
            </a:r>
          </a:p>
          <a:p>
            <a:pPr marL="0" indent="0">
              <a:buNone/>
            </a:pPr>
            <a:r>
              <a:rPr lang="es-CO" sz="1600" dirty="0"/>
              <a:t>Se encuentra un hombre de 24 años, de piel blanca, estatura de 1.70, pantalón azul con pequeños rotos en las rodillas, una camisa negra cuello v, una maleta </a:t>
            </a:r>
            <a:r>
              <a:rPr lang="es-CO" sz="1600" dirty="0" err="1"/>
              <a:t>lacoste</a:t>
            </a:r>
            <a:r>
              <a:rPr lang="es-CO" sz="1600" dirty="0"/>
              <a:t> y unos tenis azules  </a:t>
            </a:r>
            <a:r>
              <a:rPr lang="es-CO" sz="1600" dirty="0" err="1"/>
              <a:t>nike</a:t>
            </a:r>
            <a:r>
              <a:rPr lang="es-CO" sz="1600" dirty="0"/>
              <a:t>, se dirige hacia su universidad caminando con mucha prisa ya que el hombre iba tarde hacia su clase de economía la cual debía presentar un parcial e iba tarde y si no llegaba a tiempo la profesora no iba a dejar que lo presentara lo cual su nota iba a ser cero en el último corte el hombre afanado llama a su amiga paula a la cual le dice que por favor entretenga a la profesora mientras él llega, el hombre sigue su paso alterado, impaciente, preocupado y sobre todo con mucha rabia porque sabía que no iba a llegar a tiempo y esto generaría que perdiera la materia y le tocara repetirla el otro semestre, el hombre por fin llega a su universidad  pero todavía le falta atravesarla toda ya que tiene clase en el último bloque de la universidad en el piso 5, el hombre corre apurado para no llegar tarde y poder presentar su parcial, por fin  llega al salón fatigado, sudando y muy rabioso cuando entra al salón encuentra a su amiga paula y a los demás compañeros muertos de la risa y paula su amiga le dice juan calma que la profe llamo y dijo q el parcial lo deja para mañana, juan toma asiento y empieza a reírse y dice tanto afán y tanta rabia para que no llegara la profe.</a:t>
            </a:r>
          </a:p>
          <a:p>
            <a:endParaRPr lang="es-CO" sz="1600" dirty="0"/>
          </a:p>
        </p:txBody>
      </p:sp>
      <p:sp>
        <p:nvSpPr>
          <p:cNvPr id="3" name="2 Título"/>
          <p:cNvSpPr>
            <a:spLocks noGrp="1"/>
          </p:cNvSpPr>
          <p:nvPr>
            <p:ph type="title"/>
          </p:nvPr>
        </p:nvSpPr>
        <p:spPr>
          <a:xfrm>
            <a:off x="683568" y="548680"/>
            <a:ext cx="7756263" cy="1054250"/>
          </a:xfrm>
        </p:spPr>
        <p:txBody>
          <a:bodyPr/>
          <a:lstStyle/>
          <a:p>
            <a:r>
              <a:rPr lang="es-CO" dirty="0"/>
              <a:t>Rabia</a:t>
            </a:r>
            <a:br>
              <a:rPr lang="es-CO" dirty="0"/>
            </a:br>
            <a:endParaRPr lang="es-CO" dirty="0"/>
          </a:p>
        </p:txBody>
      </p:sp>
    </p:spTree>
    <p:extLst>
      <p:ext uri="{BB962C8B-B14F-4D97-AF65-F5344CB8AC3E}">
        <p14:creationId xmlns:p14="http://schemas.microsoft.com/office/powerpoint/2010/main" val="3734477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188640"/>
            <a:ext cx="7745505" cy="6408712"/>
          </a:xfrm>
        </p:spPr>
        <p:txBody>
          <a:bodyPr/>
          <a:lstStyle/>
          <a:p>
            <a:r>
              <a:rPr lang="es-CO" dirty="0"/>
              <a:t>En 1670 el filósofo y matemático alemán Gottfried Wilhelm Leibniz perfeccionó esta máquina e inventó una que también podía multiplicar.</a:t>
            </a:r>
          </a:p>
          <a:p>
            <a:r>
              <a:rPr lang="es-CO" dirty="0"/>
              <a:t>El inventor francés Joseph Marie Jacquard, al diseñar un telar automático, utilizó delgadas placas de madera perforadas para controlar el tejido utilizado en los diseños complejos. Durante la década de 1880 el estadístico estadounidense Herman Hollerith concibió la idea de utilizar tarjetas perforadas, similares a las placas de Jacquard, para procesar datos. Hollerith consiguió compilar la información estadística destinada al censo </a:t>
            </a:r>
            <a:r>
              <a:rPr lang="es-CO" dirty="0" smtClean="0"/>
              <a:t>de población</a:t>
            </a:r>
            <a:r>
              <a:rPr lang="es-CO" dirty="0"/>
              <a:t> de 1890 de Estados Unidos mediante la utilización de un sistema que hacía pasar tarjetas perforadas sobre contactos eléctricos.</a:t>
            </a:r>
          </a:p>
          <a:p>
            <a:endParaRPr lang="es-CO" dirty="0"/>
          </a:p>
        </p:txBody>
      </p:sp>
    </p:spTree>
    <p:extLst>
      <p:ext uri="{BB962C8B-B14F-4D97-AF65-F5344CB8AC3E}">
        <p14:creationId xmlns:p14="http://schemas.microsoft.com/office/powerpoint/2010/main" val="3460848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88640"/>
            <a:ext cx="7745505" cy="6192688"/>
          </a:xfrm>
        </p:spPr>
        <p:txBody>
          <a:bodyPr>
            <a:normAutofit fontScale="92500"/>
          </a:bodyPr>
          <a:lstStyle/>
          <a:p>
            <a:r>
              <a:rPr lang="es-CO" dirty="0"/>
              <a:t>También en el siglo XIX el matemático e inventor británico Charles Babbage elaboró los principios de la computadora digital moderna. Inventó una serie de máquinas, como la máquina diferencial, diseñadas para solucionar problemas matemáticos complejos. Muchos historiadores consideran a Babbage y a su socia, la matemática británica Augusta Ada Byron (1815-1852), hija del poeta </a:t>
            </a:r>
            <a:r>
              <a:rPr lang="es-CO" dirty="0" smtClean="0"/>
              <a:t>inglés</a:t>
            </a:r>
            <a:r>
              <a:rPr lang="es-CO" dirty="0"/>
              <a:t> </a:t>
            </a:r>
            <a:r>
              <a:rPr lang="es-CO" dirty="0" smtClean="0"/>
              <a:t>Lord </a:t>
            </a:r>
            <a:r>
              <a:rPr lang="es-CO" dirty="0"/>
              <a:t>Byron, como a los verdaderos inventores de la computadora digital moderna. La tecnología de aquella época no era capaz de trasladar a la práctica sus acertados conceptos; pero una de sus invenciones, la máquina analítica, ya tenía muchas de las características de un ordenador moderno. Incluía una corriente, o flujo de entrada en forma de paquete de tarjetas perforadas, una memoria para guardar los datos, un </a:t>
            </a:r>
            <a:r>
              <a:rPr lang="es-CO" dirty="0" smtClean="0"/>
              <a:t>procesador</a:t>
            </a:r>
            <a:r>
              <a:rPr lang="es-CO" dirty="0"/>
              <a:t> </a:t>
            </a:r>
            <a:r>
              <a:rPr lang="es-CO" dirty="0" smtClean="0"/>
              <a:t>para </a:t>
            </a:r>
            <a:r>
              <a:rPr lang="es-CO" dirty="0"/>
              <a:t>las </a:t>
            </a:r>
            <a:r>
              <a:rPr lang="es-CO" dirty="0" smtClean="0"/>
              <a:t>operaciones</a:t>
            </a:r>
            <a:r>
              <a:rPr lang="es-CO" dirty="0"/>
              <a:t> </a:t>
            </a:r>
            <a:r>
              <a:rPr lang="es-CO" dirty="0" smtClean="0"/>
              <a:t>matemáticas</a:t>
            </a:r>
            <a:r>
              <a:rPr lang="es-CO" dirty="0"/>
              <a:t> y una impresora para hacer permanente el registro.</a:t>
            </a:r>
            <a:endParaRPr lang="es-CO" dirty="0"/>
          </a:p>
        </p:txBody>
      </p:sp>
    </p:spTree>
    <p:extLst>
      <p:ext uri="{BB962C8B-B14F-4D97-AF65-F5344CB8AC3E}">
        <p14:creationId xmlns:p14="http://schemas.microsoft.com/office/powerpoint/2010/main" val="3099439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476672"/>
            <a:ext cx="7745505" cy="5544616"/>
          </a:xfrm>
        </p:spPr>
        <p:txBody>
          <a:bodyPr/>
          <a:lstStyle/>
          <a:p>
            <a:r>
              <a:rPr lang="es-CO" dirty="0"/>
              <a:t>A finales de la década de 1950 el uso del transistor en los ordenadores marcó el advenimiento de elementos lógicos más pequeños, rápidos y versátiles de lo que permitían las máquinas con válvulas. Como los </a:t>
            </a:r>
            <a:r>
              <a:rPr lang="es-CO" dirty="0" smtClean="0"/>
              <a:t>transistores</a:t>
            </a:r>
            <a:r>
              <a:rPr lang="es-CO" dirty="0"/>
              <a:t> </a:t>
            </a:r>
            <a:r>
              <a:rPr lang="es-CO" dirty="0" smtClean="0"/>
              <a:t>utilizan </a:t>
            </a:r>
            <a:r>
              <a:rPr lang="es-CO" dirty="0"/>
              <a:t>mucha menos energía y tienen una vida útil más prolongada, a su desarrollo se debió el nacimiento de máquinas más perfeccionadas, que fueron llamadas ordenadores o computadoras de segunda generación. Los componentes se hicieron más pequeños, así como los espacios entre ellos, por lo que la fabricación del sistema resultaba más barata.</a:t>
            </a:r>
            <a:endParaRPr lang="es-CO" dirty="0"/>
          </a:p>
        </p:txBody>
      </p:sp>
    </p:spTree>
    <p:extLst>
      <p:ext uri="{BB962C8B-B14F-4D97-AF65-F5344CB8AC3E}">
        <p14:creationId xmlns:p14="http://schemas.microsoft.com/office/powerpoint/2010/main" val="1005479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b="1" dirty="0"/>
              <a:t>Internet</a:t>
            </a:r>
            <a:r>
              <a:rPr lang="es-CO" dirty="0"/>
              <a:t> es un conjunto descentralizado de redes de comunicación interconectadas que utilizan la familia de protocolos TCP/IP, garantizando que las redes físicas heterogéneas que la componen funcionen como una red lógica única, de alcance mundial. Sus orígenes se remontan a 1969, cuando se estableció la primera conexión de computadoras, conocida como ARPANET, entre tres universidades en California y una en </a:t>
            </a:r>
            <a:r>
              <a:rPr lang="es-CO" dirty="0" smtClean="0"/>
              <a:t>Utah</a:t>
            </a:r>
            <a:r>
              <a:rPr lang="es-CO" dirty="0"/>
              <a:t>,</a:t>
            </a:r>
            <a:r>
              <a:rPr lang="es-CO" dirty="0"/>
              <a:t> Estados Unidos.</a:t>
            </a:r>
            <a:endParaRPr lang="es-CO" dirty="0"/>
          </a:p>
        </p:txBody>
      </p:sp>
      <p:sp>
        <p:nvSpPr>
          <p:cNvPr id="3" name="2 Título"/>
          <p:cNvSpPr>
            <a:spLocks noGrp="1"/>
          </p:cNvSpPr>
          <p:nvPr>
            <p:ph type="title"/>
          </p:nvPr>
        </p:nvSpPr>
        <p:spPr/>
        <p:txBody>
          <a:bodyPr/>
          <a:lstStyle/>
          <a:p>
            <a:r>
              <a:rPr lang="es-CO" dirty="0" smtClean="0"/>
              <a:t>La </a:t>
            </a:r>
            <a:r>
              <a:rPr lang="es-CO" dirty="0" err="1" smtClean="0"/>
              <a:t>www</a:t>
            </a:r>
            <a:r>
              <a:rPr lang="es-CO" dirty="0" smtClean="0"/>
              <a:t> y El internet</a:t>
            </a:r>
            <a:endParaRPr lang="es-CO" dirty="0"/>
          </a:p>
        </p:txBody>
      </p:sp>
    </p:spTree>
    <p:extLst>
      <p:ext uri="{BB962C8B-B14F-4D97-AF65-F5344CB8AC3E}">
        <p14:creationId xmlns:p14="http://schemas.microsoft.com/office/powerpoint/2010/main" val="594898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16632"/>
            <a:ext cx="7745505" cy="6192688"/>
          </a:xfrm>
        </p:spPr>
        <p:txBody>
          <a:bodyPr/>
          <a:lstStyle/>
          <a:p>
            <a:r>
              <a:rPr lang="es-CO" dirty="0"/>
              <a:t>Uno de los servicios que más éxito ha tenido en Internet ha sido la </a:t>
            </a:r>
            <a:r>
              <a:rPr lang="es-CO" dirty="0" err="1"/>
              <a:t>World</a:t>
            </a:r>
            <a:r>
              <a:rPr lang="es-CO" dirty="0"/>
              <a:t> Wide Web (WWW, o "la Web"), hasta tal punto que es habitual la confusión entre ambos términos. La WWW es un conjunto de protocolos que permite, de forma sencilla, la consulta remota de archivos de hipertexto. Ésta fue un desarrollo posterior (1990) y utiliza Internet como medio de transmisión</a:t>
            </a:r>
            <a:r>
              <a:rPr lang="es-CO" dirty="0" smtClean="0"/>
              <a:t>.</a:t>
            </a:r>
          </a:p>
          <a:p>
            <a:r>
              <a:rPr lang="es-CO" dirty="0"/>
              <a:t>Internet tiene un impacto profundo en el mundo laboral, el ocio y el conocimiento a nivel mundial. Gracias a la web, millones de personas tienen acceso fácil e inmediato a una cantidad extensa y diversa de información en línea. </a:t>
            </a:r>
            <a:endParaRPr lang="es-CO" dirty="0"/>
          </a:p>
        </p:txBody>
      </p:sp>
    </p:spTree>
    <p:extLst>
      <p:ext uri="{BB962C8B-B14F-4D97-AF65-F5344CB8AC3E}">
        <p14:creationId xmlns:p14="http://schemas.microsoft.com/office/powerpoint/2010/main" val="3810320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737320"/>
            <a:ext cx="7745505" cy="4707904"/>
          </a:xfrm>
        </p:spPr>
        <p:txBody>
          <a:bodyPr/>
          <a:lstStyle/>
          <a:p>
            <a:r>
              <a:rPr lang="es-CO" dirty="0"/>
              <a:t>Comparado a las enciclopedias y a las bibliotecas tradicionales, la web ha permitido una descentralización repentina y extrema de la información y de los datos. Algunas compañías e individuos han adoptado el uso de los </a:t>
            </a:r>
            <a:r>
              <a:rPr lang="es-CO" b="1" i="1" dirty="0" err="1"/>
              <a:t>weblogs</a:t>
            </a:r>
            <a:r>
              <a:rPr lang="es-CO" b="1" dirty="0"/>
              <a:t>,</a:t>
            </a:r>
            <a:r>
              <a:rPr lang="es-CO" dirty="0"/>
              <a:t> que se utilizan en gran parte como diarios actualizables. Algunas organizaciones comerciales animan a su personal para incorporar sus áreas de especialización en sus sitios, con la esperanza de que impresionen a los visitantes con conocimiento experto e información libre.</a:t>
            </a:r>
            <a:endParaRPr lang="es-CO" dirty="0"/>
          </a:p>
        </p:txBody>
      </p:sp>
    </p:spTree>
    <p:extLst>
      <p:ext uri="{BB962C8B-B14F-4D97-AF65-F5344CB8AC3E}">
        <p14:creationId xmlns:p14="http://schemas.microsoft.com/office/powerpoint/2010/main" val="2157543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60648"/>
            <a:ext cx="7745505" cy="6408712"/>
          </a:xfrm>
        </p:spPr>
        <p:txBody>
          <a:bodyPr>
            <a:normAutofit fontScale="92500" lnSpcReduction="20000"/>
          </a:bodyPr>
          <a:lstStyle/>
          <a:p>
            <a:r>
              <a:rPr lang="es-CO" dirty="0" smtClean="0"/>
              <a:t>internet </a:t>
            </a:r>
            <a:r>
              <a:rPr lang="es-CO" dirty="0"/>
              <a:t>se ha convertido en el medio más </a:t>
            </a:r>
            <a:r>
              <a:rPr lang="es-CO" dirty="0" smtClean="0"/>
              <a:t>mensurable</a:t>
            </a:r>
            <a:r>
              <a:rPr lang="es-CO" dirty="0"/>
              <a:t> y de más alto crecimiento en la historia. Actualmente existen muchas empresas que obtienen dinero de la publicidad en Internet. Además, existen mucha ventajas que la publicidad interactiva ofrece tanto para </a:t>
            </a:r>
            <a:r>
              <a:rPr lang="es-CO" dirty="0" smtClean="0"/>
              <a:t>el </a:t>
            </a:r>
            <a:r>
              <a:rPr lang="es-CO" dirty="0"/>
              <a:t>usuario como para los </a:t>
            </a:r>
            <a:r>
              <a:rPr lang="es-CO" dirty="0" smtClean="0"/>
              <a:t>anunciantes</a:t>
            </a:r>
          </a:p>
          <a:p>
            <a:r>
              <a:rPr lang="es-CO" dirty="0"/>
              <a:t>El método de acceso a Internet vigente hace algunos años, la telefonía básica, ha venido siendo sustituido gradualmente por conexiones más veloces y estables, entre ellas el ADSL, </a:t>
            </a:r>
            <a:r>
              <a:rPr lang="es-CO" b="1" i="1" dirty="0"/>
              <a:t>Cable Módems</a:t>
            </a:r>
            <a:r>
              <a:rPr lang="es-CO" dirty="0"/>
              <a:t>, o el RDSI. También han aparecido formas de acceso a través de la red eléctrica, e incluso por satélite(generalmente, sólo para descarga, aunque existe la posibilidad de doble vía, utilizando el protocolo DVB-RS).</a:t>
            </a:r>
          </a:p>
          <a:p>
            <a:r>
              <a:rPr lang="es-CO" dirty="0"/>
              <a:t>Internet también está disponible en muchos lugares públicos tales como bibliotecas, bares, restaurantes, hoteles o cibercafés y hasta en centros comerciales. Una nueva forma de acceder sin necesidad de un puesto fijo son las redes inalámbricas, hoy presentes en aeropuertos, subterráneos, universidades </a:t>
            </a:r>
            <a:r>
              <a:rPr lang="es-CO" dirty="0" smtClean="0"/>
              <a:t>o poblaciones</a:t>
            </a:r>
            <a:r>
              <a:rPr lang="es-CO" dirty="0"/>
              <a:t> enteras.</a:t>
            </a:r>
          </a:p>
          <a:p>
            <a:endParaRPr lang="es-CO" dirty="0"/>
          </a:p>
        </p:txBody>
      </p:sp>
    </p:spTree>
    <p:extLst>
      <p:ext uri="{BB962C8B-B14F-4D97-AF65-F5344CB8AC3E}">
        <p14:creationId xmlns:p14="http://schemas.microsoft.com/office/powerpoint/2010/main" val="1641791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CO" dirty="0" smtClean="0"/>
              <a:t>Cardenal </a:t>
            </a:r>
            <a:r>
              <a:rPr lang="es-CO" dirty="0" err="1" smtClean="0"/>
              <a:t>richelieu</a:t>
            </a:r>
            <a:r>
              <a:rPr lang="es-CO" dirty="0" smtClean="0"/>
              <a:t> estableció la imprenta real en el Louvre en el año 1640, Luis XVI ordeno en el año 1692 el establecimiento de un comité de eruditos para desarrollar un nuevo tipo. Los académicos encabezados por Nicolás jagueon, estudiaron todos los tipos de alfabetos, para construir las nuevas letras mayúsculas romanas, su cuadro fue dividido en 64 unidades, después cada cuadro fue dividido en 36 unidades para tener un total de 2034 cuadros minúsculos y a este nuevo tipo de letra se le llamo romain du roi</a:t>
            </a:r>
            <a:endParaRPr lang="es-CO" dirty="0"/>
          </a:p>
        </p:txBody>
      </p:sp>
      <p:sp>
        <p:nvSpPr>
          <p:cNvPr id="3" name="2 Título"/>
          <p:cNvSpPr>
            <a:spLocks noGrp="1"/>
          </p:cNvSpPr>
          <p:nvPr>
            <p:ph type="title"/>
          </p:nvPr>
        </p:nvSpPr>
        <p:spPr/>
        <p:txBody>
          <a:bodyPr/>
          <a:lstStyle/>
          <a:p>
            <a:r>
              <a:rPr lang="es-CO" dirty="0" smtClean="0"/>
              <a:t>Genios </a:t>
            </a:r>
            <a:r>
              <a:rPr lang="es-CO" dirty="0" err="1" smtClean="0"/>
              <a:t>tipograficos</a:t>
            </a:r>
            <a:endParaRPr lang="es-CO" dirty="0"/>
          </a:p>
        </p:txBody>
      </p:sp>
    </p:spTree>
    <p:extLst>
      <p:ext uri="{BB962C8B-B14F-4D97-AF65-F5344CB8AC3E}">
        <p14:creationId xmlns:p14="http://schemas.microsoft.com/office/powerpoint/2010/main" val="31754029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2132856"/>
            <a:ext cx="7745505" cy="3528392"/>
          </a:xfrm>
        </p:spPr>
        <p:txBody>
          <a:bodyPr/>
          <a:lstStyle/>
          <a:p>
            <a:r>
              <a:rPr lang="es-CO" dirty="0" smtClean="0"/>
              <a:t>Los tipos diseñados por imprenta real eran uso exclusivo de la realeza y si se usaba e otra forma era un delito capital.</a:t>
            </a:r>
          </a:p>
          <a:p>
            <a:r>
              <a:rPr lang="es-CO" dirty="0" smtClean="0"/>
              <a:t>El primer libro que salió con este tipo se llamaba medailles en el año de 1702 y fue un cambio significativo a la tradición veneciana </a:t>
            </a:r>
            <a:endParaRPr lang="es-CO" dirty="0"/>
          </a:p>
        </p:txBody>
      </p:sp>
    </p:spTree>
    <p:extLst>
      <p:ext uri="{BB962C8B-B14F-4D97-AF65-F5344CB8AC3E}">
        <p14:creationId xmlns:p14="http://schemas.microsoft.com/office/powerpoint/2010/main" val="14449396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dirty="0" smtClean="0"/>
              <a:t>Se compone de curvas con forma de s y c volutas, adornos góticos, dibujos de plantas, de arte clásico y oriental.</a:t>
            </a:r>
          </a:p>
          <a:p>
            <a:r>
              <a:rPr lang="es-CO" dirty="0" smtClean="0"/>
              <a:t>En el siglo XVIII el tamaño de tipos era muy complicado ya que cada fundidora tenia sus propias medidas y nomenclaturas variadas en el año de 1737 Fournier el joven inicio la estandarización e tipos cuando saco su primera tabla de proporciones. </a:t>
            </a:r>
            <a:endParaRPr lang="es-CO" dirty="0"/>
          </a:p>
        </p:txBody>
      </p:sp>
      <p:sp>
        <p:nvSpPr>
          <p:cNvPr id="3" name="2 Título"/>
          <p:cNvSpPr>
            <a:spLocks noGrp="1"/>
          </p:cNvSpPr>
          <p:nvPr>
            <p:ph type="title"/>
          </p:nvPr>
        </p:nvSpPr>
        <p:spPr/>
        <p:txBody>
          <a:bodyPr/>
          <a:lstStyle/>
          <a:p>
            <a:r>
              <a:rPr lang="es-CO" dirty="0" smtClean="0"/>
              <a:t>Diseño grafico en el </a:t>
            </a:r>
            <a:r>
              <a:rPr lang="es-CO" dirty="0" err="1" smtClean="0"/>
              <a:t>rococo</a:t>
            </a:r>
            <a:endParaRPr lang="es-CO" dirty="0"/>
          </a:p>
        </p:txBody>
      </p:sp>
    </p:spTree>
    <p:extLst>
      <p:ext uri="{BB962C8B-B14F-4D97-AF65-F5344CB8AC3E}">
        <p14:creationId xmlns:p14="http://schemas.microsoft.com/office/powerpoint/2010/main" val="703681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marL="0" indent="0">
              <a:buNone/>
            </a:pPr>
            <a:r>
              <a:rPr lang="es-CO" dirty="0"/>
              <a:t>La imprenta fue pieza fundamental para la propagación de los derechos del hombre y soberanos del pueblo.</a:t>
            </a:r>
          </a:p>
          <a:p>
            <a:pPr marL="0" indent="0">
              <a:buNone/>
            </a:pPr>
            <a:r>
              <a:rPr lang="es-CO" dirty="0"/>
              <a:t>Estabilizo y unifico los idiomas tales como ingles, francés y alemán en el cual hacia parte de la gramática y la ortografía donde crea un medio masivo de lectores.</a:t>
            </a:r>
          </a:p>
          <a:p>
            <a:pPr marL="0" indent="0">
              <a:buNone/>
            </a:pPr>
            <a:r>
              <a:rPr lang="es-CO" dirty="0"/>
              <a:t> </a:t>
            </a:r>
          </a:p>
          <a:p>
            <a:pPr marL="0" indent="0">
              <a:buNone/>
            </a:pPr>
            <a:r>
              <a:rPr lang="es-CO" dirty="0"/>
              <a:t>En el tiempo medieval los campesinos no tenían medios para el alcance de tener estos libros, los cuales creció el índice del analfabetismo debido a que tener esta clase de libros les costaba sus tierras.</a:t>
            </a:r>
          </a:p>
          <a:p>
            <a:pPr marL="0" indent="0">
              <a:buNone/>
            </a:pPr>
            <a:r>
              <a:rPr lang="es-CO" dirty="0"/>
              <a:t>Debido a esto el costo de los libros decayó como lo eran las escrituras populares, las novelas románticas que eran parte fundamental para la época del renacimiento.</a:t>
            </a:r>
          </a:p>
          <a:p>
            <a:pPr marL="0" indent="0">
              <a:buNone/>
            </a:pPr>
            <a:r>
              <a:rPr lang="es-CO" dirty="0"/>
              <a:t> </a:t>
            </a:r>
          </a:p>
          <a:p>
            <a:pPr marL="0" indent="0">
              <a:buNone/>
            </a:pPr>
            <a:r>
              <a:rPr lang="es-CO" dirty="0"/>
              <a:t>La tipografía le dio un giro radical a la educación en el cual  el gran proceso de aprendizaje individual mas que en conjunto.</a:t>
            </a:r>
          </a:p>
          <a:p>
            <a:pPr marL="0" indent="0">
              <a:buNone/>
            </a:pPr>
            <a:r>
              <a:rPr lang="es-CO" dirty="0"/>
              <a:t> </a:t>
            </a:r>
          </a:p>
          <a:p>
            <a:endParaRPr lang="es-CO" dirty="0"/>
          </a:p>
        </p:txBody>
      </p:sp>
      <p:sp>
        <p:nvSpPr>
          <p:cNvPr id="3" name="2 Título"/>
          <p:cNvSpPr>
            <a:spLocks noGrp="1"/>
          </p:cNvSpPr>
          <p:nvPr>
            <p:ph type="title"/>
          </p:nvPr>
        </p:nvSpPr>
        <p:spPr/>
        <p:txBody>
          <a:bodyPr/>
          <a:lstStyle/>
          <a:p>
            <a:r>
              <a:rPr lang="es-CO" dirty="0" smtClean="0"/>
              <a:t>El libro alemán </a:t>
            </a:r>
            <a:r>
              <a:rPr lang="es-CO" dirty="0" err="1" smtClean="0"/>
              <a:t>ilustrao</a:t>
            </a:r>
            <a:endParaRPr lang="es-CO" dirty="0"/>
          </a:p>
        </p:txBody>
      </p:sp>
    </p:spTree>
    <p:extLst>
      <p:ext uri="{BB962C8B-B14F-4D97-AF65-F5344CB8AC3E}">
        <p14:creationId xmlns:p14="http://schemas.microsoft.com/office/powerpoint/2010/main" val="4057334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412776"/>
            <a:ext cx="7745505" cy="3877815"/>
          </a:xfrm>
        </p:spPr>
        <p:txBody>
          <a:bodyPr/>
          <a:lstStyle/>
          <a:p>
            <a:r>
              <a:rPr lang="es-CO" dirty="0" smtClean="0"/>
              <a:t>La imprenta del joven </a:t>
            </a:r>
            <a:r>
              <a:rPr lang="es-CO" dirty="0" err="1" smtClean="0"/>
              <a:t>fournier</a:t>
            </a:r>
            <a:r>
              <a:rPr lang="es-CO" dirty="0" smtClean="0"/>
              <a:t> se llamo ``la artillería del intelecto´´, el </a:t>
            </a:r>
            <a:r>
              <a:rPr lang="es-CO" dirty="0" err="1" smtClean="0"/>
              <a:t>surtio</a:t>
            </a:r>
            <a:r>
              <a:rPr lang="es-CO" dirty="0" smtClean="0"/>
              <a:t> a los impresores del rococó con un sistema completo de diseño (romanas, rayas y ornamentos)</a:t>
            </a:r>
          </a:p>
          <a:p>
            <a:r>
              <a:rPr lang="es-CO" dirty="0" smtClean="0"/>
              <a:t>Fournier el joven produjo innovaciones en la tipografía como ningún otro y en el diseño grafico influyo mas que cualquier otra persona de su época.</a:t>
            </a:r>
          </a:p>
        </p:txBody>
      </p:sp>
    </p:spTree>
    <p:extLst>
      <p:ext uri="{BB962C8B-B14F-4D97-AF65-F5344CB8AC3E}">
        <p14:creationId xmlns:p14="http://schemas.microsoft.com/office/powerpoint/2010/main" val="10314837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CO" dirty="0"/>
              <a:t>Como en muchos otros aspectos de la Revolución Industrial, Inglaterra tuvo un papel fundamental. Los fundidores de letras londinenses lograron diseños innovadores.</a:t>
            </a:r>
          </a:p>
          <a:p>
            <a:r>
              <a:rPr lang="es-CO" dirty="0"/>
              <a:t>William </a:t>
            </a:r>
            <a:r>
              <a:rPr lang="es-CO" dirty="0" err="1"/>
              <a:t>Calson</a:t>
            </a:r>
            <a:r>
              <a:rPr lang="es-CO" dirty="0"/>
              <a:t> fue el abuelo de esta revolución. Además de sus herederos, dos de sus anteriores aprendices Joseph Jackson (1733-1792) y Thomas </a:t>
            </a:r>
            <a:r>
              <a:rPr lang="es-CO" dirty="0" err="1"/>
              <a:t>Cotterell</a:t>
            </a:r>
            <a:r>
              <a:rPr lang="es-CO" dirty="0"/>
              <a:t> (muerto en 1785), llegaron a ser prósperos diseñadores de letras y fundidores.</a:t>
            </a:r>
          </a:p>
          <a:p>
            <a:r>
              <a:rPr lang="es-CO" dirty="0"/>
              <a:t>Aparentemente </a:t>
            </a:r>
            <a:r>
              <a:rPr lang="es-CO" dirty="0" err="1"/>
              <a:t>Cotterell</a:t>
            </a:r>
            <a:r>
              <a:rPr lang="es-CO" dirty="0"/>
              <a:t> inició la tendencia a fundir, en moldes de arena, toscas letras negritas, a principios del año 1765.</a:t>
            </a:r>
          </a:p>
          <a:p>
            <a:endParaRPr lang="es-CO" dirty="0"/>
          </a:p>
        </p:txBody>
      </p:sp>
      <p:sp>
        <p:nvSpPr>
          <p:cNvPr id="3" name="2 Título"/>
          <p:cNvSpPr>
            <a:spLocks noGrp="1"/>
          </p:cNvSpPr>
          <p:nvPr>
            <p:ph type="title"/>
          </p:nvPr>
        </p:nvSpPr>
        <p:spPr>
          <a:xfrm>
            <a:off x="683568" y="404664"/>
            <a:ext cx="7756263" cy="1054250"/>
          </a:xfrm>
        </p:spPr>
        <p:txBody>
          <a:bodyPr/>
          <a:lstStyle/>
          <a:p>
            <a:r>
              <a:rPr lang="es-CO" dirty="0" smtClean="0"/>
              <a:t>La mecanización de la tipografía </a:t>
            </a:r>
            <a:endParaRPr lang="es-CO" dirty="0"/>
          </a:p>
        </p:txBody>
      </p:sp>
    </p:spTree>
    <p:extLst>
      <p:ext uri="{BB962C8B-B14F-4D97-AF65-F5344CB8AC3E}">
        <p14:creationId xmlns:p14="http://schemas.microsoft.com/office/powerpoint/2010/main" val="32197178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1520" y="188640"/>
            <a:ext cx="8177553" cy="6552728"/>
          </a:xfrm>
        </p:spPr>
        <p:txBody>
          <a:bodyPr>
            <a:normAutofit fontScale="92500" lnSpcReduction="10000"/>
          </a:bodyPr>
          <a:lstStyle/>
          <a:p>
            <a:r>
              <a:rPr lang="es-CO" dirty="0"/>
              <a:t>La idea de las letras más grandes y gruesas fue adoptada por otros fundidores y durante la década los tipos se hicieron progresivamente más pesados. Esto llevó a la invención de letras gruesas, una categoría importante en e </a:t>
            </a:r>
            <a:r>
              <a:rPr lang="es-CO" dirty="0" err="1"/>
              <a:t>diseñote</a:t>
            </a:r>
            <a:r>
              <a:rPr lang="es-CO" dirty="0"/>
              <a:t> tipos, modificadas por Robert </a:t>
            </a:r>
            <a:r>
              <a:rPr lang="es-CO" dirty="0" err="1"/>
              <a:t>Thorne</a:t>
            </a:r>
            <a:r>
              <a:rPr lang="es-CO" dirty="0"/>
              <a:t> (muerto en 1820), alumno y sucesor de </a:t>
            </a:r>
            <a:r>
              <a:rPr lang="es-CO" dirty="0" err="1"/>
              <a:t>Cotterell</a:t>
            </a:r>
            <a:r>
              <a:rPr lang="es-CO" dirty="0"/>
              <a:t>, quien las exhibió por primera vez en el año de 1803.</a:t>
            </a:r>
          </a:p>
          <a:p>
            <a:r>
              <a:rPr lang="es-CO" dirty="0" err="1"/>
              <a:t>Vicent</a:t>
            </a:r>
            <a:r>
              <a:rPr lang="es-CO" dirty="0"/>
              <a:t> </a:t>
            </a:r>
            <a:r>
              <a:rPr lang="es-CO" dirty="0" err="1"/>
              <a:t>Figgins</a:t>
            </a:r>
            <a:r>
              <a:rPr lang="es-CO" dirty="0"/>
              <a:t> (1766-1844) estableció su propia fábrica de fundición de tipos de imprenta y rápidamente se hizo de una buena reputación por la calidad de sus diseños tipográficos y por los materiales de matemáticas, astronomía y otros de carácter simbólico, contándose por cientos los diseños tipográficos. A finales del siglo, </a:t>
            </a:r>
            <a:r>
              <a:rPr lang="es-CO" dirty="0" err="1"/>
              <a:t>Figgins</a:t>
            </a:r>
            <a:r>
              <a:rPr lang="es-CO" dirty="0"/>
              <a:t> había diseñado y fundido toda una serie completa de letras romanas y había comenzado a producir caracteres tipográficos eruditos y extranjeros. Su muestrario de tipos del año 1815 presentó una gama completa de estilos modernos. También presentó tipos antiguos (egipcios), que son la segunda innovación más importante en diseño de letras del siglo XIX y numerosos caracteres comerciales, incluyendo los caracteres “tridimensionales”.</a:t>
            </a:r>
          </a:p>
          <a:p>
            <a:pPr marL="0" indent="0">
              <a:buNone/>
            </a:pPr>
            <a:endParaRPr lang="es-CO" dirty="0"/>
          </a:p>
        </p:txBody>
      </p:sp>
    </p:spTree>
    <p:extLst>
      <p:ext uri="{BB962C8B-B14F-4D97-AF65-F5344CB8AC3E}">
        <p14:creationId xmlns:p14="http://schemas.microsoft.com/office/powerpoint/2010/main" val="16808664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412776"/>
            <a:ext cx="7745505" cy="4032448"/>
          </a:xfrm>
        </p:spPr>
        <p:txBody>
          <a:bodyPr/>
          <a:lstStyle/>
          <a:p>
            <a:r>
              <a:rPr lang="es-CO" dirty="0"/>
              <a:t>En los años que siguieron al 1830 varios fundidores de tipos de imprenta presentaron nuevas formas de caracteres san-</a:t>
            </a:r>
            <a:r>
              <a:rPr lang="es-CO" dirty="0" err="1"/>
              <a:t>serif</a:t>
            </a:r>
            <a:r>
              <a:rPr lang="es-CO" dirty="0"/>
              <a:t>. Parecía como si cada diseñador y fundidor hubiera inventado un nombre. </a:t>
            </a:r>
            <a:r>
              <a:rPr lang="es-CO" dirty="0" err="1"/>
              <a:t>Calson</a:t>
            </a:r>
            <a:r>
              <a:rPr lang="es-CO" dirty="0"/>
              <a:t> las llamó Dóricas, </a:t>
            </a:r>
            <a:r>
              <a:rPr lang="es-CO" dirty="0" err="1"/>
              <a:t>Thorowgood</a:t>
            </a:r>
            <a:r>
              <a:rPr lang="es-CO" dirty="0"/>
              <a:t> llamó a sus caracteres grotescos y Blake y </a:t>
            </a:r>
            <a:r>
              <a:rPr lang="es-CO" dirty="0" err="1"/>
              <a:t>Stephenson</a:t>
            </a:r>
            <a:r>
              <a:rPr lang="es-CO" dirty="0"/>
              <a:t> denominaron su versión </a:t>
            </a:r>
            <a:r>
              <a:rPr lang="es-CO" dirty="0" err="1"/>
              <a:t>sanssurryphs</a:t>
            </a:r>
            <a:r>
              <a:rPr lang="es-CO" dirty="0"/>
              <a:t>. En los Estados Unidos la Boston </a:t>
            </a:r>
            <a:r>
              <a:rPr lang="es-CO" dirty="0" err="1"/>
              <a:t>Type</a:t>
            </a:r>
            <a:r>
              <a:rPr lang="es-CO" dirty="0"/>
              <a:t> y la </a:t>
            </a:r>
            <a:r>
              <a:rPr lang="es-CO" dirty="0" err="1"/>
              <a:t>Stereotype</a:t>
            </a:r>
            <a:r>
              <a:rPr lang="es-CO" dirty="0"/>
              <a:t> </a:t>
            </a:r>
            <a:r>
              <a:rPr lang="es-CO" dirty="0" err="1"/>
              <a:t>Foundry</a:t>
            </a:r>
            <a:r>
              <a:rPr lang="es-CO" dirty="0"/>
              <a:t>, denominaron Góticas Americanas a sus primeras letras sin patines, afirmando así su independencia de origen británico.</a:t>
            </a:r>
          </a:p>
          <a:p>
            <a:pPr marL="0" indent="0">
              <a:buNone/>
            </a:pPr>
            <a:endParaRPr lang="es-CO" dirty="0"/>
          </a:p>
          <a:p>
            <a:endParaRPr lang="es-CO" dirty="0"/>
          </a:p>
        </p:txBody>
      </p:sp>
    </p:spTree>
    <p:extLst>
      <p:ext uri="{BB962C8B-B14F-4D97-AF65-F5344CB8AC3E}">
        <p14:creationId xmlns:p14="http://schemas.microsoft.com/office/powerpoint/2010/main" val="1248904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b="1" dirty="0"/>
              <a:t>Wolfgang Amadeus Mozart</a:t>
            </a:r>
            <a:r>
              <a:rPr lang="es-CO" dirty="0"/>
              <a:t>, cuyo nombre completo era </a:t>
            </a:r>
            <a:r>
              <a:rPr lang="es-CO" b="1" dirty="0"/>
              <a:t>Johannes </a:t>
            </a:r>
            <a:r>
              <a:rPr lang="es-CO" b="1" dirty="0" err="1"/>
              <a:t>Chrysostomus</a:t>
            </a:r>
            <a:r>
              <a:rPr lang="es-CO" b="1" dirty="0"/>
              <a:t> </a:t>
            </a:r>
            <a:r>
              <a:rPr lang="es-CO" b="1" dirty="0" err="1"/>
              <a:t>Wolfgangus</a:t>
            </a:r>
            <a:r>
              <a:rPr lang="es-CO" b="1" dirty="0"/>
              <a:t> </a:t>
            </a:r>
            <a:r>
              <a:rPr lang="es-CO" b="1" dirty="0" err="1"/>
              <a:t>Theophilus</a:t>
            </a:r>
            <a:r>
              <a:rPr lang="es-CO" b="1" dirty="0"/>
              <a:t> Mozart</a:t>
            </a:r>
            <a:r>
              <a:rPr lang="es-CO" dirty="0"/>
              <a:t>,</a:t>
            </a:r>
            <a:r>
              <a:rPr lang="es-CO" baseline="30000" dirty="0">
                <a:hlinkClick r:id="rId2"/>
              </a:rPr>
              <a:t>1</a:t>
            </a:r>
            <a:r>
              <a:rPr lang="es-CO" dirty="0"/>
              <a:t> (Salzburgo, Austria; 27 de enero de </a:t>
            </a:r>
            <a:r>
              <a:rPr lang="es-CO" dirty="0" smtClean="0"/>
              <a:t>1756</a:t>
            </a:r>
            <a:r>
              <a:rPr lang="es-CO" dirty="0"/>
              <a:t> </a:t>
            </a:r>
            <a:r>
              <a:rPr lang="es-CO" dirty="0" smtClean="0"/>
              <a:t>–</a:t>
            </a:r>
            <a:r>
              <a:rPr lang="es-CO" dirty="0"/>
              <a:t> Viena, Austria; 5 de diciembre de 1791), fue un compositor y pianista austriaco, maestro del Clasicismo, considerado como uno de los músicos más influyentes y destacados de la historia.</a:t>
            </a:r>
            <a:endParaRPr lang="es-CO" dirty="0"/>
          </a:p>
        </p:txBody>
      </p:sp>
      <p:sp>
        <p:nvSpPr>
          <p:cNvPr id="3" name="2 Título"/>
          <p:cNvSpPr>
            <a:spLocks noGrp="1"/>
          </p:cNvSpPr>
          <p:nvPr>
            <p:ph type="title"/>
          </p:nvPr>
        </p:nvSpPr>
        <p:spPr/>
        <p:txBody>
          <a:bodyPr/>
          <a:lstStyle/>
          <a:p>
            <a:r>
              <a:rPr lang="es-CO" dirty="0" smtClean="0"/>
              <a:t>Amadeus(</a:t>
            </a:r>
            <a:r>
              <a:rPr lang="es-CO" dirty="0" err="1" smtClean="0"/>
              <a:t>mozart</a:t>
            </a:r>
            <a:r>
              <a:rPr lang="es-CO" dirty="0" smtClean="0"/>
              <a:t>)</a:t>
            </a:r>
            <a:endParaRPr lang="es-CO" dirty="0"/>
          </a:p>
        </p:txBody>
      </p:sp>
    </p:spTree>
    <p:extLst>
      <p:ext uri="{BB962C8B-B14F-4D97-AF65-F5344CB8AC3E}">
        <p14:creationId xmlns:p14="http://schemas.microsoft.com/office/powerpoint/2010/main" val="42634801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404664"/>
            <a:ext cx="7745505" cy="6264696"/>
          </a:xfrm>
        </p:spPr>
        <p:txBody>
          <a:bodyPr/>
          <a:lstStyle/>
          <a:p>
            <a:r>
              <a:rPr lang="es-CO" dirty="0"/>
              <a:t>Mozart empezó a escribir su primera sinfonía en 1764, cuando tenía 8 años de edad. Esta obra está influida por la música italiana, al igual que todas las sinfonías que compuso hasta mediados de </a:t>
            </a:r>
            <a:r>
              <a:rPr lang="es-CO" dirty="0" err="1"/>
              <a:t>ladécada</a:t>
            </a:r>
            <a:r>
              <a:rPr lang="es-CO" dirty="0"/>
              <a:t> de 1770, época en que alcanzó la plena madurez estilística. El ciclo sinfónico de Mozart concluye con una trilogía de obras maestras formado por las sinfonías n.º 39 en mi ♭ mayor, n.º 40 en sol menor y n.º 41 en do mayor, compuestas en 1788</a:t>
            </a:r>
            <a:r>
              <a:rPr lang="es-CO" dirty="0" smtClean="0"/>
              <a:t>.</a:t>
            </a:r>
          </a:p>
          <a:p>
            <a:r>
              <a:rPr lang="es-CO" dirty="0"/>
              <a:t>El discípulo más conocido de Mozart fue probablemente Johann </a:t>
            </a:r>
            <a:r>
              <a:rPr lang="es-CO" dirty="0" err="1"/>
              <a:t>Nepomuk</a:t>
            </a:r>
            <a:r>
              <a:rPr lang="es-CO" dirty="0"/>
              <a:t> </a:t>
            </a:r>
            <a:r>
              <a:rPr lang="es-CO" dirty="0" err="1"/>
              <a:t>Hummel</a:t>
            </a:r>
            <a:r>
              <a:rPr lang="es-CO" dirty="0"/>
              <a:t>, a quien Mozart tomó bajo tutela en su casa de Viena durante dos años cuando era un niño. Fue una figura de transición entre el Clasicismo y el </a:t>
            </a:r>
            <a:r>
              <a:rPr lang="es-CO" dirty="0" smtClean="0"/>
              <a:t>Romanticismo</a:t>
            </a:r>
          </a:p>
          <a:p>
            <a:endParaRPr lang="es-CO" dirty="0"/>
          </a:p>
          <a:p>
            <a:pPr marL="0" indent="0">
              <a:buNone/>
            </a:pPr>
            <a:endParaRPr lang="es-CO" dirty="0"/>
          </a:p>
        </p:txBody>
      </p:sp>
    </p:spTree>
    <p:extLst>
      <p:ext uri="{BB962C8B-B14F-4D97-AF65-F5344CB8AC3E}">
        <p14:creationId xmlns:p14="http://schemas.microsoft.com/office/powerpoint/2010/main" val="22596931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332656"/>
            <a:ext cx="7745505" cy="5616624"/>
          </a:xfrm>
        </p:spPr>
        <p:txBody>
          <a:bodyPr>
            <a:normAutofit lnSpcReduction="10000"/>
          </a:bodyPr>
          <a:lstStyle/>
          <a:p>
            <a:r>
              <a:rPr lang="es-CO" dirty="0"/>
              <a:t>Más importante es la influencia que Mozart ejerció sobre los compositores de generaciones posteriores. Después del aumento en su reputación después de su muerte, el estudio de sus partituras ha sido una parte común de la educación de los músicos clásicos.</a:t>
            </a:r>
          </a:p>
          <a:p>
            <a:r>
              <a:rPr lang="es-CO" dirty="0"/>
              <a:t>Ludwig van Beethoven, catorce años más joven que Mozart, valoró y estuvo profundamente influido por las obras de éste, al que conoció cuando era un adolescente. Tal y como se piensa, Beethoven interpretó en la orquesta de la corte de Bonn las óperas de </a:t>
            </a:r>
            <a:r>
              <a:rPr lang="es-CO" dirty="0" smtClean="0"/>
              <a:t>Mozart</a:t>
            </a:r>
            <a:r>
              <a:rPr lang="es-CO" dirty="0"/>
              <a:t> y viajó a Viena en 1787 para estudiar con Mozart. Algunas obras de Beethoven son comparables directamente con las obras de Mozart y compuso cadencias (</a:t>
            </a:r>
            <a:r>
              <a:rPr lang="es-CO" dirty="0" smtClean="0"/>
              <a:t>WoO58</a:t>
            </a:r>
            <a:r>
              <a:rPr lang="es-CO" dirty="0"/>
              <a:t>) del </a:t>
            </a:r>
            <a:r>
              <a:rPr lang="es-CO" i="1" dirty="0"/>
              <a:t>Concierto para piano n.º 20</a:t>
            </a:r>
            <a:r>
              <a:rPr lang="es-CO" dirty="0"/>
              <a:t> en </a:t>
            </a:r>
            <a:r>
              <a:rPr lang="es-CO" i="1" dirty="0"/>
              <a:t>re</a:t>
            </a:r>
            <a:r>
              <a:rPr lang="es-CO" dirty="0"/>
              <a:t> menor KV 466 de Mozart.</a:t>
            </a:r>
          </a:p>
          <a:p>
            <a:pPr marL="0" indent="0">
              <a:buNone/>
            </a:pPr>
            <a:endParaRPr lang="es-CO" dirty="0"/>
          </a:p>
        </p:txBody>
      </p:sp>
    </p:spTree>
    <p:extLst>
      <p:ext uri="{BB962C8B-B14F-4D97-AF65-F5344CB8AC3E}">
        <p14:creationId xmlns:p14="http://schemas.microsoft.com/office/powerpoint/2010/main" val="7669903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b="1" dirty="0"/>
              <a:t>Francisco de Goya y Lucientes</a:t>
            </a:r>
            <a:r>
              <a:rPr lang="es-CO" dirty="0"/>
              <a:t> (</a:t>
            </a:r>
            <a:r>
              <a:rPr lang="es-CO" dirty="0" err="1"/>
              <a:t>Fuendetodos</a:t>
            </a:r>
            <a:r>
              <a:rPr lang="es-CO" dirty="0"/>
              <a:t>, Zaragoza, 30 de marzo de 1746 – Burdeos, Francia, 15 de abril de 1828) fue un pintor y grabador español. Su obra abarca la pintura de caballete y mural, el grabado y el dibujo. En todas estas facetas desarrolló un estilo que inaugura el Romanticismo. El arte goyesco supone, asimismo, el comienzo de la Pintura contemporánea, y se considera precursor de las vanguardias pictóricas del siglo </a:t>
            </a:r>
            <a:r>
              <a:rPr lang="es-CO" dirty="0" smtClean="0"/>
              <a:t>XX</a:t>
            </a:r>
            <a:endParaRPr lang="es-CO" dirty="0"/>
          </a:p>
        </p:txBody>
      </p:sp>
      <p:sp>
        <p:nvSpPr>
          <p:cNvPr id="3" name="2 Título"/>
          <p:cNvSpPr>
            <a:spLocks noGrp="1"/>
          </p:cNvSpPr>
          <p:nvPr>
            <p:ph type="title"/>
          </p:nvPr>
        </p:nvSpPr>
        <p:spPr/>
        <p:txBody>
          <a:bodyPr/>
          <a:lstStyle/>
          <a:p>
            <a:r>
              <a:rPr lang="es-CO" dirty="0"/>
              <a:t>G</a:t>
            </a:r>
            <a:r>
              <a:rPr lang="es-CO" dirty="0" smtClean="0"/>
              <a:t>oya</a:t>
            </a:r>
            <a:endParaRPr lang="es-CO" dirty="0"/>
          </a:p>
        </p:txBody>
      </p:sp>
    </p:spTree>
    <p:extLst>
      <p:ext uri="{BB962C8B-B14F-4D97-AF65-F5344CB8AC3E}">
        <p14:creationId xmlns:p14="http://schemas.microsoft.com/office/powerpoint/2010/main" val="28745488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124744"/>
            <a:ext cx="7745505" cy="4824536"/>
          </a:xfrm>
        </p:spPr>
        <p:txBody>
          <a:bodyPr/>
          <a:lstStyle/>
          <a:p>
            <a:r>
              <a:rPr lang="es-CO" dirty="0"/>
              <a:t>Tras un lento aprendizaje en su tierra natal, en el ámbito estilístico del barroco tardío y las estampas devotas, viaja a Italia en 1770, donde traba contacto con el incipiente neoclasicismo, que adopta cuando marcha a Madrid a mediados de esa década, junto con un pintoresquismo costumbrista rococó derivado de su nuevo trabajo como pintor de cartones para los tapices de la manufactura real de Santa Bárbara. El magisterio en esta actividad y en otras relacionadas con la pintura de corte lo imponía </a:t>
            </a:r>
            <a:r>
              <a:rPr lang="es-CO" dirty="0" err="1"/>
              <a:t>Mengs</a:t>
            </a:r>
            <a:r>
              <a:rPr lang="es-CO" dirty="0"/>
              <a:t>, y el pintor español más reputado era Francisco </a:t>
            </a:r>
            <a:r>
              <a:rPr lang="es-CO" dirty="0" err="1"/>
              <a:t>Bayeu</a:t>
            </a:r>
            <a:r>
              <a:rPr lang="es-CO" dirty="0"/>
              <a:t>, que fue cuñado de Goya.</a:t>
            </a:r>
            <a:endParaRPr lang="es-CO" dirty="0"/>
          </a:p>
        </p:txBody>
      </p:sp>
    </p:spTree>
    <p:extLst>
      <p:ext uri="{BB962C8B-B14F-4D97-AF65-F5344CB8AC3E}">
        <p14:creationId xmlns:p14="http://schemas.microsoft.com/office/powerpoint/2010/main" val="28309703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88640"/>
            <a:ext cx="7745505" cy="6408712"/>
          </a:xfrm>
        </p:spPr>
        <p:txBody>
          <a:bodyPr/>
          <a:lstStyle/>
          <a:p>
            <a:r>
              <a:rPr lang="es-CO" dirty="0"/>
              <a:t>Una grave enfermedad que le aqueja en 1793 le lleva a acercarse a una pintura más creativa y original, que expresa temáticas menos amables que los modelos que había pintado para la decoración de los palacios reales. Una serie de cuadritos en hojalata, a los que él mismo denomina de capricho e invención, inician la fase madura de la obra del artista y la transición hacia la estética romántica</a:t>
            </a:r>
            <a:r>
              <a:rPr lang="es-CO" dirty="0" smtClean="0"/>
              <a:t>.</a:t>
            </a:r>
          </a:p>
          <a:p>
            <a:r>
              <a:rPr lang="es-CO" dirty="0"/>
              <a:t>Además, su obra refleja el convulso periodo histórico en que vive, particularmente la Guerra de la Independencia, de la que la serie de estampas de </a:t>
            </a:r>
            <a:r>
              <a:rPr lang="es-CO" i="1" dirty="0"/>
              <a:t>Los desastres de la guerra</a:t>
            </a:r>
            <a:r>
              <a:rPr lang="es-CO" dirty="0"/>
              <a:t> es casi un reportaje moderno de las atrocidades cometidas y componen una visión exenta de heroísmo donde las víctimas son siempre los individuos de cualquier clase y condición.</a:t>
            </a:r>
            <a:endParaRPr lang="es-CO" dirty="0"/>
          </a:p>
        </p:txBody>
      </p:sp>
    </p:spTree>
    <p:extLst>
      <p:ext uri="{BB962C8B-B14F-4D97-AF65-F5344CB8AC3E}">
        <p14:creationId xmlns:p14="http://schemas.microsoft.com/office/powerpoint/2010/main" val="1066216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916832"/>
            <a:ext cx="7745505" cy="3877815"/>
          </a:xfrm>
        </p:spPr>
        <p:txBody>
          <a:bodyPr>
            <a:normAutofit fontScale="70000" lnSpcReduction="20000"/>
          </a:bodyPr>
          <a:lstStyle/>
          <a:p>
            <a:pPr marL="0" indent="0">
              <a:buNone/>
            </a:pPr>
            <a:r>
              <a:rPr lang="es-CO" dirty="0"/>
              <a:t>Con la creación de la imprenta por parte de Gutenberg ayuda a que este tipo de impresión perdurara hasta los siguientes 300 años los cuales llevarían a mecanizaciones de la Revolución Industrial.</a:t>
            </a:r>
          </a:p>
          <a:p>
            <a:pPr marL="0" indent="0">
              <a:buNone/>
            </a:pPr>
            <a:r>
              <a:rPr lang="es-CO" dirty="0"/>
              <a:t>La tipografía  crea datos de información de forma ordenada, esto ayudo a que el hombre tomara bases de estos libros para diferentes tipos de investigaciones y así mismo a producir diferentes interpretaciones de estos textos creando criterios propios y no impuestos por la religión como la verdad absoluta.</a:t>
            </a:r>
          </a:p>
          <a:p>
            <a:pPr marL="0" indent="0">
              <a:buNone/>
            </a:pPr>
            <a:r>
              <a:rPr lang="es-CO" dirty="0"/>
              <a:t> </a:t>
            </a:r>
          </a:p>
          <a:p>
            <a:pPr marL="0" indent="0">
              <a:buNone/>
            </a:pPr>
            <a:r>
              <a:rPr lang="es-CO" dirty="0"/>
              <a:t>Aparece la impresión  multicolor de </a:t>
            </a:r>
            <a:r>
              <a:rPr lang="es-CO" dirty="0" err="1"/>
              <a:t>Fust</a:t>
            </a:r>
            <a:r>
              <a:rPr lang="es-CO" dirty="0"/>
              <a:t> y </a:t>
            </a:r>
            <a:r>
              <a:rPr lang="es-CO" dirty="0" err="1"/>
              <a:t>Schoeffer</a:t>
            </a:r>
            <a:r>
              <a:rPr lang="es-CO" dirty="0"/>
              <a:t>, el cual encareció los libros iluminados el cual se dice el alza de debió a presión política para que los rubricantes continuaran haciendo sus libros tipográficos.</a:t>
            </a:r>
          </a:p>
          <a:p>
            <a:pPr marL="0" indent="0">
              <a:buNone/>
            </a:pPr>
            <a:r>
              <a:rPr lang="es-CO" dirty="0"/>
              <a:t> </a:t>
            </a:r>
          </a:p>
          <a:p>
            <a:pPr marL="0" indent="0">
              <a:buNone/>
            </a:pPr>
            <a:r>
              <a:rPr lang="es-CO" dirty="0"/>
              <a:t>Se crearon formatos en pliego sueltos, el cual el compositor era libre de diseñar y distribuir sus textos e imágenes a su consideración.</a:t>
            </a:r>
          </a:p>
          <a:p>
            <a:pPr marL="0" indent="0">
              <a:buNone/>
            </a:pPr>
            <a:r>
              <a:rPr lang="es-CO" dirty="0"/>
              <a:t>    </a:t>
            </a:r>
          </a:p>
          <a:p>
            <a:endParaRPr lang="es-CO" dirty="0"/>
          </a:p>
        </p:txBody>
      </p:sp>
    </p:spTree>
    <p:extLst>
      <p:ext uri="{BB962C8B-B14F-4D97-AF65-F5344CB8AC3E}">
        <p14:creationId xmlns:p14="http://schemas.microsoft.com/office/powerpoint/2010/main" val="25419546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60648"/>
            <a:ext cx="7745505" cy="6408712"/>
          </a:xfrm>
        </p:spPr>
        <p:txBody>
          <a:bodyPr>
            <a:normAutofit lnSpcReduction="10000"/>
          </a:bodyPr>
          <a:lstStyle/>
          <a:p>
            <a:r>
              <a:rPr lang="es-CO" dirty="0"/>
              <a:t>Gran popularidad tiene su </a:t>
            </a:r>
            <a:r>
              <a:rPr lang="es-CO" i="1" dirty="0"/>
              <a:t>Maja desnuda</a:t>
            </a:r>
            <a:r>
              <a:rPr lang="es-CO" dirty="0"/>
              <a:t>, en parte favorecida por la polémica generada en torno a la identidad de la bella retratada. De comienzos del siglo XIX datan también otros retratos que emprenden el camino hacia el nuevo arte burgués. Al final del conflicto hispano-francés pinta dos grandes cuadros a propósito de los sucesos del levantamiento del dos de mayo de 1808, que sientan un precedente tanto estético como temático para el cuadro de historia, que no solo comenta sucesos próximos a la realidad que vive el artista, sino que alcanza un mensaje universal.</a:t>
            </a:r>
          </a:p>
          <a:p>
            <a:r>
              <a:rPr lang="es-CO" dirty="0"/>
              <a:t>Pero su obra culminante es la serie de pinturas al óleo sobre el muro seco con que decoró su casa de campo (la Quinta del Sordo), las </a:t>
            </a:r>
            <a:r>
              <a:rPr lang="es-CO" i="1" dirty="0"/>
              <a:t>Pinturas negras</a:t>
            </a:r>
            <a:r>
              <a:rPr lang="es-CO" dirty="0"/>
              <a:t>. En ellas Goya anticipa la pintura contemporánea y los variados movimientos de vanguardia que marcarían el siglo XX.</a:t>
            </a:r>
          </a:p>
          <a:p>
            <a:endParaRPr lang="es-CO" dirty="0"/>
          </a:p>
        </p:txBody>
      </p:sp>
    </p:spTree>
    <p:extLst>
      <p:ext uri="{BB962C8B-B14F-4D97-AF65-F5344CB8AC3E}">
        <p14:creationId xmlns:p14="http://schemas.microsoft.com/office/powerpoint/2010/main" val="30391603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CO" b="1" dirty="0"/>
              <a:t>Rembrandt </a:t>
            </a:r>
            <a:r>
              <a:rPr lang="es-CO" b="1" dirty="0" err="1"/>
              <a:t>Harmenszoon</a:t>
            </a:r>
            <a:r>
              <a:rPr lang="es-CO" b="1" dirty="0"/>
              <a:t> van </a:t>
            </a:r>
            <a:r>
              <a:rPr lang="es-CO" b="1" dirty="0" err="1"/>
              <a:t>Rijn</a:t>
            </a:r>
            <a:r>
              <a:rPr lang="es-CO" dirty="0"/>
              <a:t> (Leiden, 15 de julio de 1606 – Ámsterdam, 4 de octubre de 1669) fue un pintor y grabador holandés. La historia del </a:t>
            </a:r>
            <a:r>
              <a:rPr lang="es-CO" dirty="0" smtClean="0"/>
              <a:t>arte</a:t>
            </a:r>
            <a:r>
              <a:rPr lang="es-CO" dirty="0"/>
              <a:t> </a:t>
            </a:r>
            <a:r>
              <a:rPr lang="es-CO" dirty="0" smtClean="0"/>
              <a:t>le </a:t>
            </a:r>
            <a:r>
              <a:rPr lang="es-CO" dirty="0"/>
              <a:t>considera uno de los mayores maestros barrocos de la pintura y el grabado, siendo con seguridad el artista más importante de la historia de Holanda</a:t>
            </a:r>
            <a:r>
              <a:rPr lang="es-CO" dirty="0" smtClean="0"/>
              <a:t>.</a:t>
            </a:r>
            <a:r>
              <a:rPr lang="es-CO" dirty="0"/>
              <a:t> Su aportación a la pintura coincide con lo que los historiadores han dado en llamar la edad de oro holandesa, el considerado momento álgido de su cultura, ciencia, comercio, poderío e influencia política.</a:t>
            </a:r>
            <a:endParaRPr lang="es-CO" dirty="0"/>
          </a:p>
        </p:txBody>
      </p:sp>
      <p:sp>
        <p:nvSpPr>
          <p:cNvPr id="3" name="2 Título"/>
          <p:cNvSpPr>
            <a:spLocks noGrp="1"/>
          </p:cNvSpPr>
          <p:nvPr>
            <p:ph type="title"/>
          </p:nvPr>
        </p:nvSpPr>
        <p:spPr/>
        <p:txBody>
          <a:bodyPr/>
          <a:lstStyle/>
          <a:p>
            <a:r>
              <a:rPr lang="es-CO" dirty="0"/>
              <a:t>Rembrandt</a:t>
            </a:r>
            <a:br>
              <a:rPr lang="es-CO" dirty="0"/>
            </a:br>
            <a:endParaRPr lang="es-CO" dirty="0"/>
          </a:p>
        </p:txBody>
      </p:sp>
    </p:spTree>
    <p:extLst>
      <p:ext uri="{BB962C8B-B14F-4D97-AF65-F5344CB8AC3E}">
        <p14:creationId xmlns:p14="http://schemas.microsoft.com/office/powerpoint/2010/main" val="24816386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88640"/>
            <a:ext cx="7745505" cy="5472608"/>
          </a:xfrm>
        </p:spPr>
        <p:txBody>
          <a:bodyPr/>
          <a:lstStyle/>
          <a:p>
            <a:r>
              <a:rPr lang="es-CO" dirty="0"/>
              <a:t>Habiendo alcanzado el éxito en la juventud, sus últimos años estuvieron marcados por la tragedia personal y la ruina económica. Sus dibujos y pinturas fueron siempre muy populares, gozando también de gran predicamento entre los artistas, y durante veinte años se convirtió en el maestro de prácticamente todos los pintores </a:t>
            </a:r>
            <a:r>
              <a:rPr lang="es-CO" dirty="0" smtClean="0"/>
              <a:t>holandeses</a:t>
            </a:r>
            <a:r>
              <a:rPr lang="es-CO" dirty="0"/>
              <a:t> Entre los mayores logros creativos de Rembrandt están los magistrales retratos que realizó para sus contemporáneos, sus autorretratos y sus ilustraciones de escenas bíblicas. En sus autorretratos, especialmente, encontramos siempre la mirada humilde y sincera de un artista que trazó en ellos su propia biografía</a:t>
            </a:r>
            <a:endParaRPr lang="es-CO" dirty="0"/>
          </a:p>
        </p:txBody>
      </p:sp>
    </p:spTree>
    <p:extLst>
      <p:ext uri="{BB962C8B-B14F-4D97-AF65-F5344CB8AC3E}">
        <p14:creationId xmlns:p14="http://schemas.microsoft.com/office/powerpoint/2010/main" val="9492969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60648"/>
            <a:ext cx="7745505" cy="6192688"/>
          </a:xfrm>
        </p:spPr>
        <p:txBody>
          <a:bodyPr/>
          <a:lstStyle/>
          <a:p>
            <a:r>
              <a:rPr lang="es-CO" dirty="0"/>
              <a:t>A principios del siglo XX, algunos estudiosos estimaron la obra de Rembrandt en unas 600 pinturas, casi 400 grabados y cerca de 2.000 </a:t>
            </a:r>
            <a:r>
              <a:rPr lang="es-CO" dirty="0" smtClean="0"/>
              <a:t>dibujos. Investigaciones </a:t>
            </a:r>
            <a:r>
              <a:rPr lang="es-CO" dirty="0"/>
              <a:t>realizadas desde 1960 hasta la actualidad —lideradas por el Proyecto de Investigación Rembrandt, coordinado por varios expertos holandeses sobre el pintor— han reducido esta cifra en unas 300 pinturas, aunque no sin generar cierta </a:t>
            </a:r>
            <a:r>
              <a:rPr lang="es-CO" dirty="0" smtClean="0"/>
              <a:t>polémica Respecto </a:t>
            </a:r>
            <a:r>
              <a:rPr lang="es-CO" dirty="0"/>
              <a:t>a los grabados, generalmente realizados mediante punta seca o al aguafuerte, la cifra estimada es más estable, y se aproxima a las 300 </a:t>
            </a:r>
            <a:r>
              <a:rPr lang="es-CO" dirty="0" smtClean="0"/>
              <a:t>piezas Es </a:t>
            </a:r>
            <a:r>
              <a:rPr lang="es-CO" dirty="0"/>
              <a:t>probable que Rembrandt realizase más de los 2.000 dibujos que se le atribuyen, pero incluso esa cifra es posiblemente demasiado elevada según los estudios contemporáneos.</a:t>
            </a:r>
            <a:endParaRPr lang="es-CO" dirty="0"/>
          </a:p>
        </p:txBody>
      </p:sp>
    </p:spTree>
    <p:extLst>
      <p:ext uri="{BB962C8B-B14F-4D97-AF65-F5344CB8AC3E}">
        <p14:creationId xmlns:p14="http://schemas.microsoft.com/office/powerpoint/2010/main" val="11676273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88640"/>
            <a:ext cx="7745505" cy="6408712"/>
          </a:xfrm>
        </p:spPr>
        <p:txBody>
          <a:bodyPr/>
          <a:lstStyle/>
          <a:p>
            <a:r>
              <a:rPr lang="es-CO" dirty="0"/>
              <a:t>Entre las características más notables de su obra se destacan su uso del claroscuro, el manejo escenográfico de la luz y la sombra —fuertemente influido por </a:t>
            </a:r>
            <a:r>
              <a:rPr lang="es-CO" dirty="0" err="1"/>
              <a:t>Caravaggio</a:t>
            </a:r>
            <a:r>
              <a:rPr lang="es-CO" dirty="0"/>
              <a:t>, o, más posiblemente, por la escuela de los </a:t>
            </a:r>
            <a:r>
              <a:rPr lang="es-CO" i="1" dirty="0" err="1"/>
              <a:t>Caravaggisti</a:t>
            </a:r>
            <a:r>
              <a:rPr lang="es-CO" dirty="0"/>
              <a:t> de </a:t>
            </a:r>
            <a:r>
              <a:rPr lang="es-CO" dirty="0" smtClean="0"/>
              <a:t>Utrecht</a:t>
            </a:r>
            <a:r>
              <a:rPr lang="es-CO" dirty="0"/>
              <a:t>— adaptados a sus propios </a:t>
            </a:r>
            <a:r>
              <a:rPr lang="es-CO" dirty="0" smtClean="0"/>
              <a:t>fines</a:t>
            </a:r>
            <a:r>
              <a:rPr lang="es-CO" dirty="0"/>
              <a:t> Igualmente destacables son su visión dramática y emotiva de temas que tradicionalmente habían sido tratados de una forma impersonal: Rembrandt se caracteriza por el sentimiento de empatía que desprende su visión de la humanidad, independientemente de la riqueza o la edad del retratado. Su propio entorno familiar -su mujer </a:t>
            </a:r>
            <a:r>
              <a:rPr lang="es-CO" dirty="0" err="1"/>
              <a:t>Saskia</a:t>
            </a:r>
            <a:r>
              <a:rPr lang="es-CO" dirty="0"/>
              <a:t>, su hijo </a:t>
            </a:r>
            <a:r>
              <a:rPr lang="es-CO" dirty="0" err="1"/>
              <a:t>Titus</a:t>
            </a:r>
            <a:r>
              <a:rPr lang="es-CO" dirty="0"/>
              <a:t>, su amante </a:t>
            </a:r>
            <a:r>
              <a:rPr lang="es-CO" dirty="0" err="1"/>
              <a:t>Hendrickje</a:t>
            </a:r>
            <a:r>
              <a:rPr lang="es-CO" dirty="0"/>
              <a:t>- suelen aparecer de forma visible en sus pinturas, en ocasiones representando temas bíblicos, históricos o mitológicos.</a:t>
            </a:r>
            <a:endParaRPr lang="es-CO" dirty="0"/>
          </a:p>
        </p:txBody>
      </p:sp>
    </p:spTree>
    <p:extLst>
      <p:ext uri="{BB962C8B-B14F-4D97-AF65-F5344CB8AC3E}">
        <p14:creationId xmlns:p14="http://schemas.microsoft.com/office/powerpoint/2010/main" val="10865216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b="1" dirty="0"/>
              <a:t>Johannes </a:t>
            </a:r>
            <a:r>
              <a:rPr lang="es-CO" b="1" dirty="0" err="1"/>
              <a:t>Vermeer</a:t>
            </a:r>
            <a:r>
              <a:rPr lang="es-CO" b="1" dirty="0"/>
              <a:t> van </a:t>
            </a:r>
            <a:r>
              <a:rPr lang="es-CO" b="1" dirty="0" err="1"/>
              <a:t>Delft</a:t>
            </a:r>
            <a:r>
              <a:rPr lang="es-CO" dirty="0"/>
              <a:t> (bautizado en </a:t>
            </a:r>
            <a:r>
              <a:rPr lang="es-CO" dirty="0" err="1"/>
              <a:t>Delft</a:t>
            </a:r>
            <a:r>
              <a:rPr lang="es-CO" dirty="0"/>
              <a:t>, el 31 de octubre de 1632 - id. 15 de diciembre de 1675), llamado por sus contemporáneos </a:t>
            </a:r>
            <a:r>
              <a:rPr lang="es-CO" b="1" dirty="0" err="1"/>
              <a:t>Joannis</a:t>
            </a:r>
            <a:r>
              <a:rPr lang="es-CO" b="1" dirty="0"/>
              <a:t> ver </a:t>
            </a:r>
            <a:r>
              <a:rPr lang="es-CO" b="1" dirty="0" err="1"/>
              <a:t>Meer</a:t>
            </a:r>
            <a:r>
              <a:rPr lang="es-CO" dirty="0"/>
              <a:t> o </a:t>
            </a:r>
            <a:r>
              <a:rPr lang="es-CO" b="1" dirty="0" err="1"/>
              <a:t>Joannis</a:t>
            </a:r>
            <a:r>
              <a:rPr lang="es-CO" b="1" dirty="0"/>
              <a:t> van der </a:t>
            </a:r>
            <a:r>
              <a:rPr lang="es-CO" b="1" dirty="0" err="1"/>
              <a:t>Meer</a:t>
            </a:r>
            <a:r>
              <a:rPr lang="es-CO" dirty="0"/>
              <a:t> e incluso </a:t>
            </a:r>
            <a:r>
              <a:rPr lang="es-CO" b="1" dirty="0" err="1"/>
              <a:t>Jan</a:t>
            </a:r>
            <a:r>
              <a:rPr lang="es-CO" b="1" dirty="0"/>
              <a:t> ver </a:t>
            </a:r>
            <a:r>
              <a:rPr lang="es-CO" b="1" dirty="0" err="1"/>
              <a:t>Meer</a:t>
            </a:r>
            <a:r>
              <a:rPr lang="es-CO" dirty="0"/>
              <a:t>, es uno de los pintores neerlandeses más reconocidos del arte barroco. Vivió durante la llamada Edad de </a:t>
            </a:r>
            <a:r>
              <a:rPr lang="es-CO" dirty="0" smtClean="0"/>
              <a:t>Oro </a:t>
            </a:r>
            <a:r>
              <a:rPr lang="es-CO" dirty="0"/>
              <a:t>neerlandesa, en la cual las Provincias Unidas de los Países Bajos experimentaron un extraordinario florecimiento político, económico y cultural.</a:t>
            </a:r>
          </a:p>
        </p:txBody>
      </p:sp>
      <p:sp>
        <p:nvSpPr>
          <p:cNvPr id="3" name="2 Título"/>
          <p:cNvSpPr>
            <a:spLocks noGrp="1"/>
          </p:cNvSpPr>
          <p:nvPr>
            <p:ph type="title"/>
          </p:nvPr>
        </p:nvSpPr>
        <p:spPr/>
        <p:txBody>
          <a:bodyPr/>
          <a:lstStyle/>
          <a:p>
            <a:r>
              <a:rPr lang="es-CO" dirty="0"/>
              <a:t>Johannes </a:t>
            </a:r>
            <a:r>
              <a:rPr lang="es-CO" dirty="0" err="1"/>
              <a:t>Vermeer</a:t>
            </a:r>
            <a:r>
              <a:rPr lang="es-CO" dirty="0"/>
              <a:t/>
            </a:r>
            <a:br>
              <a:rPr lang="es-CO" dirty="0"/>
            </a:br>
            <a:endParaRPr lang="es-CO" dirty="0"/>
          </a:p>
        </p:txBody>
      </p:sp>
    </p:spTree>
    <p:extLst>
      <p:ext uri="{BB962C8B-B14F-4D97-AF65-F5344CB8AC3E}">
        <p14:creationId xmlns:p14="http://schemas.microsoft.com/office/powerpoint/2010/main" val="2533577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16632"/>
            <a:ext cx="7745505" cy="6480720"/>
          </a:xfrm>
        </p:spPr>
        <p:txBody>
          <a:bodyPr>
            <a:normAutofit fontScale="92500"/>
          </a:bodyPr>
          <a:lstStyle/>
          <a:p>
            <a:r>
              <a:rPr lang="es-CO" dirty="0"/>
              <a:t>La obra completa de </a:t>
            </a:r>
            <a:r>
              <a:rPr lang="es-CO" dirty="0" err="1"/>
              <a:t>Vermeer</a:t>
            </a:r>
            <a:r>
              <a:rPr lang="es-CO" dirty="0"/>
              <a:t> es muy reducida, solamente se conocen 33 a 35 cuadros.</a:t>
            </a:r>
            <a:r>
              <a:rPr lang="es-CO" baseline="30000" dirty="0">
                <a:hlinkClick r:id="rId2"/>
              </a:rPr>
              <a:t>1</a:t>
            </a:r>
            <a:r>
              <a:rPr lang="es-CO" dirty="0"/>
              <a:t> Pintó otras obras, hoy perdidas, de las que se tiene conocimiento por antiguas actas de subastas. Sus primeras obras fueron de tipo histórico, pero alcanzó la fama gracias a su pintura </a:t>
            </a:r>
            <a:r>
              <a:rPr lang="es-CO" dirty="0" smtClean="0"/>
              <a:t>costumbrista muchas </a:t>
            </a:r>
            <a:r>
              <a:rPr lang="es-CO" dirty="0"/>
              <a:t>veces considerada de género, que forma la mayoría de su producción. Sus cuadros más conocidos son </a:t>
            </a:r>
            <a:r>
              <a:rPr lang="es-CO" i="1" dirty="0"/>
              <a:t>Vista de </a:t>
            </a:r>
            <a:r>
              <a:rPr lang="es-CO" i="1" dirty="0" err="1" smtClean="0"/>
              <a:t>Delft</a:t>
            </a:r>
            <a:r>
              <a:rPr lang="es-CO" dirty="0"/>
              <a:t> y </a:t>
            </a:r>
            <a:r>
              <a:rPr lang="es-CO" i="1" dirty="0"/>
              <a:t>La joven de la perla</a:t>
            </a:r>
            <a:r>
              <a:rPr lang="es-CO" dirty="0"/>
              <a:t>. En vida fue un pintor de éxito moderado. No tuvo una vida desahogada, quizá debido al escaso número de pinturas que producía, y a su muerte dejó deudas a su esposa y once hijos. Prácticamente olvidado durante dos siglos, a partir de mediados del siglo XIX, la pintura de </a:t>
            </a:r>
            <a:r>
              <a:rPr lang="es-CO" dirty="0" err="1"/>
              <a:t>Vermeer</a:t>
            </a:r>
            <a:r>
              <a:rPr lang="es-CO" dirty="0"/>
              <a:t> tuvo un amplio reconocimiento. William </a:t>
            </a:r>
            <a:r>
              <a:rPr lang="es-CO" dirty="0" err="1"/>
              <a:t>Thoré-Bürger</a:t>
            </a:r>
            <a:r>
              <a:rPr lang="es-CO" dirty="0"/>
              <a:t> contribuyó a la consagración de </a:t>
            </a:r>
            <a:r>
              <a:rPr lang="es-CO" dirty="0" err="1"/>
              <a:t>Vermeer</a:t>
            </a:r>
            <a:r>
              <a:rPr lang="es-CO" dirty="0"/>
              <a:t> con unos artículos periodísticos muy elogiosos. Actualmente está considerado uno de los más grandes pintores de los Países Bajos. Es particularmente reconocido por su maestría en el uso y tratamiento de la </a:t>
            </a:r>
            <a:r>
              <a:rPr lang="es-CO" dirty="0" smtClean="0"/>
              <a:t>luz</a:t>
            </a:r>
            <a:endParaRPr lang="es-CO" dirty="0"/>
          </a:p>
        </p:txBody>
      </p:sp>
    </p:spTree>
    <p:extLst>
      <p:ext uri="{BB962C8B-B14F-4D97-AF65-F5344CB8AC3E}">
        <p14:creationId xmlns:p14="http://schemas.microsoft.com/office/powerpoint/2010/main" val="42380229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1844824"/>
            <a:ext cx="7745505" cy="4824535"/>
          </a:xfrm>
        </p:spPr>
        <p:txBody>
          <a:bodyPr>
            <a:normAutofit lnSpcReduction="10000"/>
          </a:bodyPr>
          <a:lstStyle/>
          <a:p>
            <a:r>
              <a:rPr lang="es-CO" b="1" dirty="0"/>
              <a:t>Magdalena Carmen Frida Kahlo Calderón</a:t>
            </a:r>
            <a:r>
              <a:rPr lang="es-CO" dirty="0"/>
              <a:t>, mejor conocida como </a:t>
            </a:r>
            <a:r>
              <a:rPr lang="es-CO" b="1" dirty="0"/>
              <a:t>Frida Kahlo</a:t>
            </a:r>
            <a:r>
              <a:rPr lang="es-CO" dirty="0"/>
              <a:t> (Coyoacán, 6 de julio de 1907 – </a:t>
            </a:r>
            <a:r>
              <a:rPr lang="es-CO" dirty="0" err="1"/>
              <a:t>ibidem</a:t>
            </a:r>
            <a:r>
              <a:rPr lang="es-CO" dirty="0"/>
              <a:t>, 13 de </a:t>
            </a:r>
            <a:r>
              <a:rPr lang="es-CO" dirty="0" smtClean="0"/>
              <a:t>julio</a:t>
            </a:r>
            <a:r>
              <a:rPr lang="es-CO" dirty="0"/>
              <a:t> </a:t>
            </a:r>
            <a:r>
              <a:rPr lang="es-CO" dirty="0" smtClean="0"/>
              <a:t>de</a:t>
            </a:r>
            <a:r>
              <a:rPr lang="es-CO" dirty="0"/>
              <a:t> </a:t>
            </a:r>
            <a:r>
              <a:rPr lang="es-CO" dirty="0" smtClean="0"/>
              <a:t>1954</a:t>
            </a:r>
            <a:r>
              <a:rPr lang="es-CO" dirty="0"/>
              <a:t> </a:t>
            </a:r>
            <a:r>
              <a:rPr lang="es-CO" dirty="0" smtClean="0"/>
              <a:t>), </a:t>
            </a:r>
            <a:r>
              <a:rPr lang="es-CO" dirty="0"/>
              <a:t>fue una destacada </a:t>
            </a:r>
            <a:r>
              <a:rPr lang="es-CO" dirty="0" smtClean="0"/>
              <a:t>pintora </a:t>
            </a:r>
            <a:r>
              <a:rPr lang="es-CO" dirty="0"/>
              <a:t>mexicana</a:t>
            </a:r>
            <a:r>
              <a:rPr lang="es-CO" dirty="0" smtClean="0"/>
              <a:t>.</a:t>
            </a:r>
          </a:p>
          <a:p>
            <a:r>
              <a:rPr lang="es-CO" dirty="0"/>
              <a:t>El aburrimiento que le provocaba su postración la llevó a empezar a pintar: en </a:t>
            </a:r>
            <a:r>
              <a:rPr lang="es-CO" dirty="0">
                <a:hlinkClick r:id="rId2" tooltip="1926"/>
              </a:rPr>
              <a:t>1926</a:t>
            </a:r>
            <a:r>
              <a:rPr lang="es-CO" dirty="0"/>
              <a:t>, todavía en su convalecencia, pintó su primer autorretrato, el primero de una larga serie en la cual expresará los eventos de su vida y sus reacciones emocionales ante los mismos. La mayoría de sus pinturas las realizará estirada en su cama y en el baño. Sin embargo su gran fuerza y energía por vivir le permitieron una importante recuperación.</a:t>
            </a:r>
            <a:endParaRPr lang="es-CO" dirty="0"/>
          </a:p>
        </p:txBody>
      </p:sp>
      <p:sp>
        <p:nvSpPr>
          <p:cNvPr id="3" name="2 Título"/>
          <p:cNvSpPr>
            <a:spLocks noGrp="1"/>
          </p:cNvSpPr>
          <p:nvPr>
            <p:ph type="title"/>
          </p:nvPr>
        </p:nvSpPr>
        <p:spPr/>
        <p:txBody>
          <a:bodyPr/>
          <a:lstStyle/>
          <a:p>
            <a:r>
              <a:rPr lang="es-CO" dirty="0"/>
              <a:t>Frida Kahlo</a:t>
            </a:r>
            <a:br>
              <a:rPr lang="es-CO" dirty="0"/>
            </a:br>
            <a:endParaRPr lang="es-CO" dirty="0"/>
          </a:p>
        </p:txBody>
      </p:sp>
    </p:spTree>
    <p:extLst>
      <p:ext uri="{BB962C8B-B14F-4D97-AF65-F5344CB8AC3E}">
        <p14:creationId xmlns:p14="http://schemas.microsoft.com/office/powerpoint/2010/main" val="15609441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332656"/>
            <a:ext cx="7745505" cy="6120680"/>
          </a:xfrm>
        </p:spPr>
        <p:txBody>
          <a:bodyPr/>
          <a:lstStyle/>
          <a:p>
            <a:r>
              <a:rPr lang="es-CO" dirty="0"/>
              <a:t>Tras esa recuperación, que le devolvió la capacidad de caminar, una amiga íntima la introdujo en los ambientes artísticos de México donde se encontraban, entre otros, la conocida fotógrafa, artista y comunista Tina </a:t>
            </a:r>
            <a:r>
              <a:rPr lang="es-CO" dirty="0" err="1"/>
              <a:t>Modotti</a:t>
            </a:r>
            <a:r>
              <a:rPr lang="es-CO" dirty="0"/>
              <a:t> y Diego Rivera.</a:t>
            </a:r>
          </a:p>
          <a:p>
            <a:r>
              <a:rPr lang="es-CO" dirty="0"/>
              <a:t>En 1938 el poeta y ensayista del surrealismo André Bretón califica su obra de surrealista en un ensayo que escribe para la exposición de Kahlo en la galería </a:t>
            </a:r>
            <a:r>
              <a:rPr lang="es-CO" dirty="0" err="1"/>
              <a:t>Julien</a:t>
            </a:r>
            <a:r>
              <a:rPr lang="es-CO" dirty="0"/>
              <a:t> Levy de Nueva York. No obstante, ella misma declara más tarde: "Creían que yo era surrealista, pero no lo era. Nunca pinté mis sueños. Pinté mi propia realidad</a:t>
            </a:r>
            <a:r>
              <a:rPr lang="es-CO" dirty="0" smtClean="0"/>
              <a:t>"</a:t>
            </a:r>
            <a:endParaRPr lang="es-CO" dirty="0"/>
          </a:p>
          <a:p>
            <a:endParaRPr lang="es-CO" dirty="0"/>
          </a:p>
        </p:txBody>
      </p:sp>
    </p:spTree>
    <p:extLst>
      <p:ext uri="{BB962C8B-B14F-4D97-AF65-F5344CB8AC3E}">
        <p14:creationId xmlns:p14="http://schemas.microsoft.com/office/powerpoint/2010/main" val="13888321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16632"/>
            <a:ext cx="7745505" cy="6552728"/>
          </a:xfrm>
        </p:spPr>
        <p:txBody>
          <a:bodyPr/>
          <a:lstStyle/>
          <a:p>
            <a:r>
              <a:rPr lang="es-CO" dirty="0"/>
              <a:t>En 1939 Frida Kahlo terminó un autorretrato constituido de dos personalidades: </a:t>
            </a:r>
            <a:r>
              <a:rPr lang="es-CO" i="1" dirty="0"/>
              <a:t>Las dos </a:t>
            </a:r>
            <a:r>
              <a:rPr lang="es-CO" i="1" dirty="0" err="1"/>
              <a:t>Fridas</a:t>
            </a:r>
            <a:r>
              <a:rPr lang="es-CO" dirty="0"/>
              <a:t>. Con este cuadro, asimila la crisis marital, a través de la separación entre la Frida en traje de tehuana, el favorito de Diego, y la otra Frida, de raíces europeas, la que existió antes de su encuentro con él. Los corazones de las dos mujeres están conectados uno al otro por una vena, la parte europea rechazada de Frida Kahlo amenaza con perder toda su sangre. Ese mismo año expone en París en la galería </a:t>
            </a:r>
            <a:r>
              <a:rPr lang="es-CO" dirty="0" err="1"/>
              <a:t>Renón</a:t>
            </a:r>
            <a:r>
              <a:rPr lang="es-CO" dirty="0"/>
              <a:t> et </a:t>
            </a:r>
            <a:r>
              <a:rPr lang="es-CO" dirty="0" err="1"/>
              <a:t>Collea</a:t>
            </a:r>
            <a:r>
              <a:rPr lang="es-CO" dirty="0"/>
              <a:t> gracias a Bretón. Su estancia en la capital francesa la llevó a relacionarse con el pintor malagueño Picasso y a aparecer en la portada del </a:t>
            </a:r>
            <a:r>
              <a:rPr lang="es-CO" i="1" dirty="0"/>
              <a:t>Vogue</a:t>
            </a:r>
            <a:r>
              <a:rPr lang="es-CO" dirty="0"/>
              <a:t> francés. Por entonces Frida era conocida en el mundo entero. A partir de 1943 dio clases en la escuela La Esmeralda del México, D. </a:t>
            </a:r>
            <a:r>
              <a:rPr lang="es-CO" dirty="0" smtClean="0"/>
              <a:t>F.</a:t>
            </a:r>
            <a:endParaRPr lang="es-CO" dirty="0"/>
          </a:p>
        </p:txBody>
      </p:sp>
    </p:spTree>
    <p:extLst>
      <p:ext uri="{BB962C8B-B14F-4D97-AF65-F5344CB8AC3E}">
        <p14:creationId xmlns:p14="http://schemas.microsoft.com/office/powerpoint/2010/main" val="1804061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dirty="0"/>
              <a:t>Tomando como punto de partida a los últimos sesenta años del siglo XV que enmarcaron el nacimiento y </a:t>
            </a:r>
            <a:r>
              <a:rPr lang="es-CO" dirty="0" smtClean="0"/>
              <a:t>desarrollo</a:t>
            </a:r>
            <a:r>
              <a:rPr lang="es-CO" dirty="0"/>
              <a:t> </a:t>
            </a:r>
            <a:r>
              <a:rPr lang="es-CO" dirty="0" smtClean="0"/>
              <a:t>de </a:t>
            </a:r>
            <a:r>
              <a:rPr lang="es-CO" dirty="0"/>
              <a:t>la tipografía, las secuelas de las iniciativas y experimentaciones </a:t>
            </a:r>
            <a:r>
              <a:rPr lang="es-CO" dirty="0" smtClean="0"/>
              <a:t>gráficas</a:t>
            </a:r>
            <a:r>
              <a:rPr lang="es-CO" dirty="0"/>
              <a:t> </a:t>
            </a:r>
            <a:r>
              <a:rPr lang="es-CO" dirty="0" smtClean="0"/>
              <a:t>surgen </a:t>
            </a:r>
            <a:r>
              <a:rPr lang="es-CO" dirty="0"/>
              <a:t>en el siglo XVI con la energía creadora con que se dieron origen a innovadores diseños de tipos, </a:t>
            </a:r>
            <a:r>
              <a:rPr lang="es-CO" dirty="0" smtClean="0"/>
              <a:t>normas de </a:t>
            </a:r>
            <a:r>
              <a:rPr lang="es-CO" dirty="0"/>
              <a:t>composición, ilustraciones y encuadernaciones, conjuntamente con representantes de gran prestigio.</a:t>
            </a:r>
            <a:endParaRPr lang="es-CO" dirty="0"/>
          </a:p>
        </p:txBody>
      </p:sp>
      <p:sp>
        <p:nvSpPr>
          <p:cNvPr id="3" name="2 Título"/>
          <p:cNvSpPr>
            <a:spLocks noGrp="1"/>
          </p:cNvSpPr>
          <p:nvPr>
            <p:ph type="title"/>
          </p:nvPr>
        </p:nvSpPr>
        <p:spPr/>
        <p:txBody>
          <a:bodyPr/>
          <a:lstStyle/>
          <a:p>
            <a:r>
              <a:rPr lang="es-CO" dirty="0" smtClean="0"/>
              <a:t>Diseño grafico el renacimiento</a:t>
            </a:r>
            <a:endParaRPr lang="es-CO" dirty="0"/>
          </a:p>
        </p:txBody>
      </p:sp>
    </p:spTree>
    <p:extLst>
      <p:ext uri="{BB962C8B-B14F-4D97-AF65-F5344CB8AC3E}">
        <p14:creationId xmlns:p14="http://schemas.microsoft.com/office/powerpoint/2010/main" val="36185848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16632"/>
            <a:ext cx="7745505" cy="6408712"/>
          </a:xfrm>
        </p:spPr>
        <p:txBody>
          <a:bodyPr>
            <a:normAutofit fontScale="92500"/>
          </a:bodyPr>
          <a:lstStyle/>
          <a:p>
            <a:r>
              <a:rPr lang="es-CO" dirty="0"/>
              <a:t>La artista contrajo matrimonio con Rivera el 21 de agosto de 1929. Su relación consistió en amor, aventuras con otras </a:t>
            </a:r>
            <a:r>
              <a:rPr lang="es-CO" dirty="0" smtClean="0"/>
              <a:t>personas, </a:t>
            </a:r>
            <a:r>
              <a:rPr lang="es-CO" dirty="0"/>
              <a:t>vínculo creativo, odio y un divorcio en 1939.</a:t>
            </a:r>
          </a:p>
          <a:p>
            <a:r>
              <a:rPr lang="es-CO" dirty="0"/>
              <a:t>Al matrimonio lo llegaron a llamar la unión entre un elefante y una paloma, pues Diego era enorme y obeso mientras que ella era pequeña y delgada. Por otra parte, Frida, debido a sus lesiones, nunca pudo tener hijos, cosa que tardó muchos años en aceptar</a:t>
            </a:r>
          </a:p>
          <a:p>
            <a:r>
              <a:rPr lang="es-CO" dirty="0"/>
              <a:t>A pesar de las aventuras de Diego con otras mujeres (que llegaron a incluir a la propia hermana de la </a:t>
            </a:r>
            <a:r>
              <a:rPr lang="es-CO" dirty="0" smtClean="0"/>
              <a:t>pintora), </a:t>
            </a:r>
            <a:r>
              <a:rPr lang="es-CO" dirty="0"/>
              <a:t>ayudó a Frida en muchos aspectos. Él fue quien le sugirió a Frida que vistiera con el traje tradicional mexicano consistente en largos vestidos de colores y joyería exótica. Esto, junto a su semblante cejijunto, se convirtió en su imagen de marca. Él amaba su pintura y fue también su mayor admirador. Frida, a cambio, fue la mayor crítica de Diego</a:t>
            </a:r>
            <a:endParaRPr lang="es-CO" dirty="0"/>
          </a:p>
        </p:txBody>
      </p:sp>
    </p:spTree>
    <p:extLst>
      <p:ext uri="{BB962C8B-B14F-4D97-AF65-F5344CB8AC3E}">
        <p14:creationId xmlns:p14="http://schemas.microsoft.com/office/powerpoint/2010/main" val="34375250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412776"/>
            <a:ext cx="7745505" cy="4248472"/>
          </a:xfrm>
        </p:spPr>
        <p:txBody>
          <a:bodyPr/>
          <a:lstStyle/>
          <a:p>
            <a:r>
              <a:rPr lang="es-CO" dirty="0"/>
              <a:t>Murió en Coyoacán el 13 de julio de 1954. No se realizó ninguna autopsia. Fue velada en el Palacio de Bellas Artes de la Ciudad de México y su féretro fue cubierto con la bandera del Partido Comunista mexicano, un hecho que fue muy criticado por toda la prensa nacional. Su cuerpo fue incinerado y sus cenizas las alberga la Casa Azul de Coyoacán, lugar que la vio nacer.</a:t>
            </a:r>
          </a:p>
          <a:p>
            <a:r>
              <a:rPr lang="es-CO" dirty="0"/>
              <a:t>Las últimas palabras en su diario fueron: "Espero alegre la salida y espero no volver jamás".</a:t>
            </a:r>
          </a:p>
          <a:p>
            <a:endParaRPr lang="es-CO" dirty="0"/>
          </a:p>
        </p:txBody>
      </p:sp>
    </p:spTree>
    <p:extLst>
      <p:ext uri="{BB962C8B-B14F-4D97-AF65-F5344CB8AC3E}">
        <p14:creationId xmlns:p14="http://schemas.microsoft.com/office/powerpoint/2010/main" val="13034508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2276872"/>
            <a:ext cx="2800350" cy="1628775"/>
          </a:xfrm>
        </p:spPr>
      </p:pic>
      <p:sp>
        <p:nvSpPr>
          <p:cNvPr id="3" name="2 Título"/>
          <p:cNvSpPr>
            <a:spLocks noGrp="1"/>
          </p:cNvSpPr>
          <p:nvPr>
            <p:ph type="title"/>
          </p:nvPr>
        </p:nvSpPr>
        <p:spPr>
          <a:xfrm>
            <a:off x="683568" y="26166"/>
            <a:ext cx="7756263" cy="1054250"/>
          </a:xfrm>
        </p:spPr>
        <p:txBody>
          <a:bodyPr/>
          <a:lstStyle/>
          <a:p>
            <a:r>
              <a:rPr lang="es-CO" dirty="0" smtClean="0"/>
              <a:t>La ola</a:t>
            </a:r>
            <a:endParaRPr lang="es-CO" dirty="0"/>
          </a:p>
        </p:txBody>
      </p:sp>
      <p:sp>
        <p:nvSpPr>
          <p:cNvPr id="5" name="4 Rectángulo"/>
          <p:cNvSpPr/>
          <p:nvPr/>
        </p:nvSpPr>
        <p:spPr>
          <a:xfrm>
            <a:off x="4139952" y="1230579"/>
            <a:ext cx="4572000" cy="5632311"/>
          </a:xfrm>
          <a:prstGeom prst="rect">
            <a:avLst/>
          </a:prstGeom>
        </p:spPr>
        <p:txBody>
          <a:bodyPr>
            <a:spAutoFit/>
          </a:bodyPr>
          <a:lstStyle/>
          <a:p>
            <a:r>
              <a:rPr lang="es-CO" dirty="0" smtClean="0"/>
              <a:t>durante </a:t>
            </a:r>
            <a:r>
              <a:rPr lang="es-CO" dirty="0"/>
              <a:t>un proyecto semanal, el profesor </a:t>
            </a:r>
            <a:r>
              <a:rPr lang="es-CO" dirty="0" err="1"/>
              <a:t>Rainer</a:t>
            </a:r>
            <a:r>
              <a:rPr lang="es-CO" dirty="0"/>
              <a:t> </a:t>
            </a:r>
            <a:r>
              <a:rPr lang="es-CO" dirty="0" err="1"/>
              <a:t>Wenger</a:t>
            </a:r>
            <a:r>
              <a:rPr lang="es-CO" dirty="0"/>
              <a:t> enseña a los estudiantes de su clase el tema de la </a:t>
            </a:r>
            <a:r>
              <a:rPr lang="es-CO" dirty="0">
                <a:hlinkClick r:id="rId3" tooltip="Autocracia"/>
              </a:rPr>
              <a:t>autocracia</a:t>
            </a:r>
            <a:r>
              <a:rPr lang="es-CO" dirty="0"/>
              <a:t> como </a:t>
            </a:r>
            <a:r>
              <a:rPr lang="es-CO" dirty="0">
                <a:hlinkClick r:id="rId4" tooltip="Forma de gobierno"/>
              </a:rPr>
              <a:t>forma de gobierno</a:t>
            </a:r>
            <a:r>
              <a:rPr lang="es-CO" dirty="0"/>
              <a:t>. Los estudiantes se muestran escépticos ante la idea de que pudiera volver una </a:t>
            </a:r>
            <a:r>
              <a:rPr lang="es-CO" dirty="0">
                <a:hlinkClick r:id="rId5" tooltip="Dictadura"/>
              </a:rPr>
              <a:t>dictadura</a:t>
            </a:r>
            <a:r>
              <a:rPr lang="es-CO" dirty="0"/>
              <a:t> como la del </a:t>
            </a:r>
            <a:r>
              <a:rPr lang="es-CO" dirty="0">
                <a:hlinkClick r:id="rId6" tooltip="Tercer Reich"/>
              </a:rPr>
              <a:t>Tercer Reich</a:t>
            </a:r>
            <a:r>
              <a:rPr lang="es-CO" dirty="0"/>
              <a:t> en la </a:t>
            </a:r>
            <a:r>
              <a:rPr lang="es-CO" dirty="0">
                <a:hlinkClick r:id="rId7" tooltip="Alemania"/>
              </a:rPr>
              <a:t>Alemania</a:t>
            </a:r>
            <a:r>
              <a:rPr lang="es-CO" dirty="0"/>
              <a:t> de nuestros días y creen que ya no hay peligro de que el </a:t>
            </a:r>
            <a:r>
              <a:rPr lang="es-CO" dirty="0">
                <a:hlinkClick r:id="rId8" tooltip="Nacionalsocialismo"/>
              </a:rPr>
              <a:t>nacionalsocialismo</a:t>
            </a:r>
            <a:r>
              <a:rPr lang="es-CO" dirty="0"/>
              <a:t> vuelva a hacerse con el poder, porque a pesar de haber pasado décadas, las nuevas políticas y tecnologías arbitrarían el proceso de un mandato nuevo autocrático. El profesor decide empezar un experimento con sus alumnos para demostrar lo fácil que es manipular a las masas. A través de su lema: "fuerza mediante la disciplina, fuerza mediante la comunidad, fuerza a través de la acción, fuerza a través del orgullo"</a:t>
            </a:r>
          </a:p>
        </p:txBody>
      </p:sp>
    </p:spTree>
    <p:extLst>
      <p:ext uri="{BB962C8B-B14F-4D97-AF65-F5344CB8AC3E}">
        <p14:creationId xmlns:p14="http://schemas.microsoft.com/office/powerpoint/2010/main" val="15372486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332656"/>
            <a:ext cx="7745505" cy="5472608"/>
          </a:xfrm>
        </p:spPr>
        <p:txBody>
          <a:bodyPr>
            <a:normAutofit/>
          </a:bodyPr>
          <a:lstStyle/>
          <a:p>
            <a:r>
              <a:rPr lang="es-CO" dirty="0" smtClean="0"/>
              <a:t>Película que nos muestra como la influencia de un régimen antiguo hoy en </a:t>
            </a:r>
            <a:r>
              <a:rPr lang="es-CO" dirty="0" err="1" smtClean="0"/>
              <a:t>ia</a:t>
            </a:r>
            <a:r>
              <a:rPr lang="es-CO" dirty="0" smtClean="0"/>
              <a:t> persiste a pesar de que la gente no lo quiera aceptar no podemos ocultar que somos unos seres prepotentes y orgullosos y unos nos creemos mas que los otros con solo decir una frase</a:t>
            </a:r>
          </a:p>
          <a:p>
            <a:r>
              <a:rPr lang="es-CO" dirty="0" smtClean="0"/>
              <a:t>``la raza </a:t>
            </a:r>
            <a:r>
              <a:rPr lang="es-CO" dirty="0" err="1" smtClean="0"/>
              <a:t>unica</a:t>
            </a:r>
            <a:r>
              <a:rPr lang="es-CO" dirty="0" smtClean="0"/>
              <a:t>´´ un invento el señor Adolfo Hitler quien ese que con esta frase o único que hizo fue creer a toda una nación que eran superiores a los demás y aun hoy en día seguimos creyendo en esta frase que tal vez para unos puede sonar </a:t>
            </a:r>
            <a:r>
              <a:rPr lang="es-CO" dirty="0" err="1" smtClean="0"/>
              <a:t>ridicula</a:t>
            </a:r>
            <a:r>
              <a:rPr lang="es-CO" dirty="0" smtClean="0"/>
              <a:t> pero para otros puede sonar el fin de tanta desigualdad </a:t>
            </a:r>
            <a:r>
              <a:rPr lang="es-CO" smtClean="0"/>
              <a:t>y corrupción.</a:t>
            </a:r>
            <a:endParaRPr lang="es-CO" dirty="0"/>
          </a:p>
        </p:txBody>
      </p:sp>
    </p:spTree>
    <p:extLst>
      <p:ext uri="{BB962C8B-B14F-4D97-AF65-F5344CB8AC3E}">
        <p14:creationId xmlns:p14="http://schemas.microsoft.com/office/powerpoint/2010/main" val="2542965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620688"/>
            <a:ext cx="7745505" cy="5616624"/>
          </a:xfrm>
        </p:spPr>
        <p:txBody>
          <a:bodyPr>
            <a:normAutofit lnSpcReduction="10000"/>
          </a:bodyPr>
          <a:lstStyle/>
          <a:p>
            <a:pPr marL="0" indent="0">
              <a:buNone/>
            </a:pPr>
            <a:r>
              <a:rPr lang="es-CO" dirty="0"/>
              <a:t>Uno de los factores históricos determinantes fue el </a:t>
            </a:r>
            <a:r>
              <a:rPr lang="es-CO" dirty="0" smtClean="0"/>
              <a:t>proceso</a:t>
            </a:r>
            <a:r>
              <a:rPr lang="es-CO" dirty="0"/>
              <a:t> </a:t>
            </a:r>
            <a:r>
              <a:rPr lang="es-CO" dirty="0" smtClean="0"/>
              <a:t>de </a:t>
            </a:r>
            <a:r>
              <a:rPr lang="es-CO" dirty="0"/>
              <a:t>involución </a:t>
            </a:r>
            <a:r>
              <a:rPr lang="es-CO" dirty="0" smtClean="0"/>
              <a:t>política </a:t>
            </a:r>
            <a:r>
              <a:rPr lang="es-CO" dirty="0"/>
              <a:t> que culminó en 1543, con la instauración de la censura de </a:t>
            </a:r>
            <a:r>
              <a:rPr lang="es-CO" dirty="0" smtClean="0"/>
              <a:t>imprenta , </a:t>
            </a:r>
            <a:r>
              <a:rPr lang="es-CO" dirty="0"/>
              <a:t>la cual acabó con la dinámica creativa y liberal que caracterizó la producción de impresos durante el medio siglo anterior.</a:t>
            </a:r>
          </a:p>
          <a:p>
            <a:pPr marL="0" indent="0">
              <a:buNone/>
            </a:pPr>
            <a:r>
              <a:rPr lang="es-CO" dirty="0"/>
              <a:t>Sin embargo, uno de los avances más importantes fue el </a:t>
            </a:r>
            <a:r>
              <a:rPr lang="es-CO" dirty="0" smtClean="0"/>
              <a:t>renacimiento de </a:t>
            </a:r>
            <a:r>
              <a:rPr lang="es-CO" dirty="0"/>
              <a:t>la caligrafía, que se produce en medio de un absolutismo monárquico encabezado por Francia y España, que establecieron una </a:t>
            </a:r>
            <a:r>
              <a:rPr lang="es-CO" dirty="0" smtClean="0"/>
              <a:t>burocracia</a:t>
            </a:r>
            <a:r>
              <a:rPr lang="es-CO" dirty="0"/>
              <a:t> </a:t>
            </a:r>
            <a:r>
              <a:rPr lang="es-CO" dirty="0" smtClean="0"/>
              <a:t>que </a:t>
            </a:r>
            <a:r>
              <a:rPr lang="es-CO" dirty="0"/>
              <a:t>favoreció el progreso de la caligrafía al </a:t>
            </a:r>
            <a:r>
              <a:rPr lang="es-CO" dirty="0" smtClean="0"/>
              <a:t>tiempo</a:t>
            </a:r>
            <a:r>
              <a:rPr lang="es-CO" dirty="0"/>
              <a:t> </a:t>
            </a:r>
            <a:r>
              <a:rPr lang="es-CO" dirty="0" smtClean="0"/>
              <a:t>que </a:t>
            </a:r>
            <a:r>
              <a:rPr lang="es-CO" dirty="0"/>
              <a:t>la imprenta, en </a:t>
            </a:r>
            <a:r>
              <a:rPr lang="es-CO" dirty="0" smtClean="0"/>
              <a:t>poder</a:t>
            </a:r>
            <a:r>
              <a:rPr lang="es-CO" dirty="0"/>
              <a:t> </a:t>
            </a:r>
            <a:r>
              <a:rPr lang="es-CO" dirty="0" smtClean="0"/>
              <a:t>de la Iglesia y </a:t>
            </a:r>
            <a:r>
              <a:rPr lang="es-CO" dirty="0"/>
              <a:t>el </a:t>
            </a:r>
            <a:r>
              <a:rPr lang="es-CO" dirty="0" smtClean="0"/>
              <a:t>Gobierno , </a:t>
            </a:r>
            <a:r>
              <a:rPr lang="es-CO" dirty="0"/>
              <a:t>fue perdiendo su sentido de </a:t>
            </a:r>
            <a:r>
              <a:rPr lang="es-CO" dirty="0" smtClean="0"/>
              <a:t>vanguardia</a:t>
            </a:r>
            <a:r>
              <a:rPr lang="es-CO" dirty="0"/>
              <a:t> y se convirtió en una actividad conservadora al </a:t>
            </a:r>
            <a:r>
              <a:rPr lang="es-CO" dirty="0" smtClean="0"/>
              <a:t>servicio</a:t>
            </a:r>
            <a:r>
              <a:rPr lang="es-CO" dirty="0"/>
              <a:t> </a:t>
            </a:r>
            <a:r>
              <a:rPr lang="es-CO" dirty="0" smtClean="0"/>
              <a:t>de </a:t>
            </a:r>
            <a:r>
              <a:rPr lang="es-CO" dirty="0"/>
              <a:t>las fuerzas </a:t>
            </a:r>
            <a:r>
              <a:rPr lang="es-CO" dirty="0" smtClean="0"/>
              <a:t>políticas</a:t>
            </a:r>
            <a:r>
              <a:rPr lang="es-CO" dirty="0"/>
              <a:t> </a:t>
            </a:r>
            <a:r>
              <a:rPr lang="es-CO" dirty="0" smtClean="0"/>
              <a:t>y </a:t>
            </a:r>
            <a:r>
              <a:rPr lang="es-CO" dirty="0"/>
              <a:t>religiosas totalitarias.</a:t>
            </a:r>
          </a:p>
          <a:p>
            <a:endParaRPr lang="es-CO" dirty="0"/>
          </a:p>
        </p:txBody>
      </p:sp>
    </p:spTree>
    <p:extLst>
      <p:ext uri="{BB962C8B-B14F-4D97-AF65-F5344CB8AC3E}">
        <p14:creationId xmlns:p14="http://schemas.microsoft.com/office/powerpoint/2010/main" val="2763746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404664"/>
            <a:ext cx="7745505" cy="5616624"/>
          </a:xfrm>
        </p:spPr>
        <p:txBody>
          <a:bodyPr>
            <a:normAutofit lnSpcReduction="10000"/>
          </a:bodyPr>
          <a:lstStyle/>
          <a:p>
            <a:r>
              <a:rPr lang="es-CO" dirty="0"/>
              <a:t>Cabe destacar la trilogía de maestros italianos conformada por Ludovico </a:t>
            </a:r>
            <a:r>
              <a:rPr lang="es-CO" dirty="0" err="1"/>
              <a:t>Degli</a:t>
            </a:r>
            <a:r>
              <a:rPr lang="es-CO" dirty="0"/>
              <a:t> </a:t>
            </a:r>
            <a:r>
              <a:rPr lang="es-CO" dirty="0" err="1"/>
              <a:t>Arrighi</a:t>
            </a:r>
            <a:r>
              <a:rPr lang="es-CO" dirty="0"/>
              <a:t>, Giovanni Antonio </a:t>
            </a:r>
            <a:r>
              <a:rPr lang="es-CO" dirty="0" err="1"/>
              <a:t>Tagliente</a:t>
            </a:r>
            <a:r>
              <a:rPr lang="es-CO" dirty="0"/>
              <a:t> y el calígrafo de </a:t>
            </a:r>
            <a:r>
              <a:rPr lang="es-CO" dirty="0" smtClean="0"/>
              <a:t>calígrafos </a:t>
            </a:r>
            <a:r>
              <a:rPr lang="es-CO" b="1" dirty="0" smtClean="0"/>
              <a:t>Giovanni </a:t>
            </a:r>
            <a:r>
              <a:rPr lang="es-CO" b="1" dirty="0"/>
              <a:t>Baptista Palatino</a:t>
            </a:r>
            <a:r>
              <a:rPr lang="es-CO" dirty="0"/>
              <a:t>, quien en 1540 aporta una novedad didáctica en la práctica caligráfica al tratar de instruir alternativamente por medio de textos y </a:t>
            </a:r>
            <a:r>
              <a:rPr lang="es-CO" dirty="0" smtClean="0"/>
              <a:t>grabados</a:t>
            </a:r>
          </a:p>
          <a:p>
            <a:r>
              <a:rPr lang="es-CO" dirty="0"/>
              <a:t>Debido a las condiciones políticas y económicas de la época, en el campo tipográfico el diseño de tipos se considera sólo por su </a:t>
            </a:r>
            <a:r>
              <a:rPr lang="es-CO" dirty="0" smtClean="0"/>
              <a:t>función</a:t>
            </a:r>
            <a:r>
              <a:rPr lang="es-CO" dirty="0"/>
              <a:t> </a:t>
            </a:r>
            <a:r>
              <a:rPr lang="es-CO" dirty="0" smtClean="0"/>
              <a:t>como </a:t>
            </a:r>
            <a:r>
              <a:rPr lang="es-CO" dirty="0"/>
              <a:t>elemento del proceso de impresión y su mayor exponente fue el francés </a:t>
            </a:r>
            <a:r>
              <a:rPr lang="es-CO" b="1" dirty="0"/>
              <a:t>Claude Garamond</a:t>
            </a:r>
            <a:r>
              <a:rPr lang="es-CO" dirty="0"/>
              <a:t>, quien tuvo que vivir entre la subversión y el favoritismo, siendo cauteloso al realizar sus estudios, ya que en la época los que practicaban esta labor eran perseguidos por motivos políticos o religiosos.</a:t>
            </a:r>
            <a:endParaRPr lang="es-CO" dirty="0" smtClean="0"/>
          </a:p>
          <a:p>
            <a:pPr marL="0" indent="0">
              <a:buNone/>
            </a:pPr>
            <a:endParaRPr lang="es-CO" dirty="0"/>
          </a:p>
        </p:txBody>
      </p:sp>
    </p:spTree>
    <p:extLst>
      <p:ext uri="{BB962C8B-B14F-4D97-AF65-F5344CB8AC3E}">
        <p14:creationId xmlns:p14="http://schemas.microsoft.com/office/powerpoint/2010/main" val="3881696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2708920"/>
            <a:ext cx="7756263" cy="1054250"/>
          </a:xfrm>
        </p:spPr>
        <p:txBody>
          <a:bodyPr/>
          <a:lstStyle/>
          <a:p>
            <a:r>
              <a:rPr lang="es-CO" b="1" dirty="0"/>
              <a:t>El Renacimiento marcó una nueva forma de ver el mundo en cuanto a la </a:t>
            </a:r>
            <a:r>
              <a:rPr lang="es-CO" b="1" dirty="0" smtClean="0"/>
              <a:t>moda</a:t>
            </a:r>
            <a:endParaRPr lang="es-CO" dirty="0"/>
          </a:p>
        </p:txBody>
      </p:sp>
    </p:spTree>
    <p:extLst>
      <p:ext uri="{BB962C8B-B14F-4D97-AF65-F5344CB8AC3E}">
        <p14:creationId xmlns:p14="http://schemas.microsoft.com/office/powerpoint/2010/main" val="295397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556792"/>
            <a:ext cx="7745505" cy="3877815"/>
          </a:xfrm>
        </p:spPr>
        <p:txBody>
          <a:bodyPr/>
          <a:lstStyle/>
          <a:p>
            <a:pPr marL="0" indent="0">
              <a:buNone/>
            </a:pPr>
            <a:r>
              <a:rPr lang="es-CO" dirty="0"/>
              <a:t>Además, el hombre sentía mayor interés por las artes, la política y las ciencias, lo cual incrementó las ideas creativas para los diseños de la época.</a:t>
            </a:r>
          </a:p>
          <a:p>
            <a:pPr marL="0" indent="0">
              <a:buNone/>
            </a:pPr>
            <a:r>
              <a:rPr lang="es-CO" dirty="0"/>
              <a:t>A diferencia de la Edad Media, en el siglo XV y XVI la cabeza adquiere protagonismo y se impone en la moda un corte de cabello llamado: “Escudilla”. La importancia que se le daba al peinado se puede comprobar por los enormes tocados que lucían las mujeres.</a:t>
            </a:r>
          </a:p>
          <a:p>
            <a:endParaRPr lang="es-CO" dirty="0"/>
          </a:p>
        </p:txBody>
      </p:sp>
    </p:spTree>
    <p:extLst>
      <p:ext uri="{BB962C8B-B14F-4D97-AF65-F5344CB8AC3E}">
        <p14:creationId xmlns:p14="http://schemas.microsoft.com/office/powerpoint/2010/main" val="288037329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154</TotalTime>
  <Words>2386</Words>
  <Application>Microsoft Office PowerPoint</Application>
  <PresentationFormat>Presentación en pantalla (4:3)</PresentationFormat>
  <Paragraphs>126</Paragraphs>
  <Slides>53</Slides>
  <Notes>0</Notes>
  <HiddenSlides>0</HiddenSlides>
  <MMClips>0</MMClips>
  <ScaleCrop>false</ScaleCrop>
  <HeadingPairs>
    <vt:vector size="4" baseType="variant">
      <vt:variant>
        <vt:lpstr>Tema</vt:lpstr>
      </vt:variant>
      <vt:variant>
        <vt:i4>1</vt:i4>
      </vt:variant>
      <vt:variant>
        <vt:lpstr>Títulos de diapositiva</vt:lpstr>
      </vt:variant>
      <vt:variant>
        <vt:i4>53</vt:i4>
      </vt:variant>
    </vt:vector>
  </HeadingPairs>
  <TitlesOfParts>
    <vt:vector size="54" baseType="lpstr">
      <vt:lpstr>Cartoné</vt:lpstr>
      <vt:lpstr>Arte y Estetica</vt:lpstr>
      <vt:lpstr>Rabia </vt:lpstr>
      <vt:lpstr>El libro alemán ilustrao</vt:lpstr>
      <vt:lpstr>Presentación de PowerPoint</vt:lpstr>
      <vt:lpstr>Diseño grafico el renacimiento</vt:lpstr>
      <vt:lpstr>Presentación de PowerPoint</vt:lpstr>
      <vt:lpstr>Presentación de PowerPoint</vt:lpstr>
      <vt:lpstr>El Renacimiento marcó una nueva forma de ver el mundo en cuanto a la moda</vt:lpstr>
      <vt:lpstr>Presentación de PowerPoint</vt:lpstr>
      <vt:lpstr>Presentación de PowerPoint</vt:lpstr>
      <vt:lpstr>Presentación de PowerPoint</vt:lpstr>
      <vt:lpstr>JOHANNES GUTEMBERG Y LA IMPRENTA</vt:lpstr>
      <vt:lpstr>Presentación de PowerPoint</vt:lpstr>
      <vt:lpstr>Leonardo da vinci y la medicina</vt:lpstr>
      <vt:lpstr>Presentación de PowerPoint</vt:lpstr>
      <vt:lpstr>Louis braille</vt:lpstr>
      <vt:lpstr>El sistema braille</vt:lpstr>
      <vt:lpstr>Presentación de PowerPoint</vt:lpstr>
      <vt:lpstr>Historia el computador</vt:lpstr>
      <vt:lpstr>Presentación de PowerPoint</vt:lpstr>
      <vt:lpstr>Presentación de PowerPoint</vt:lpstr>
      <vt:lpstr>Presentación de PowerPoint</vt:lpstr>
      <vt:lpstr>La www y El internet</vt:lpstr>
      <vt:lpstr>Presentación de PowerPoint</vt:lpstr>
      <vt:lpstr>Presentación de PowerPoint</vt:lpstr>
      <vt:lpstr>Presentación de PowerPoint</vt:lpstr>
      <vt:lpstr>Genios tipograficos</vt:lpstr>
      <vt:lpstr>Presentación de PowerPoint</vt:lpstr>
      <vt:lpstr>Diseño grafico en el rococo</vt:lpstr>
      <vt:lpstr>Presentación de PowerPoint</vt:lpstr>
      <vt:lpstr>La mecanización de la tipografía </vt:lpstr>
      <vt:lpstr>Presentación de PowerPoint</vt:lpstr>
      <vt:lpstr>Presentación de PowerPoint</vt:lpstr>
      <vt:lpstr>Amadeus(mozart)</vt:lpstr>
      <vt:lpstr>Presentación de PowerPoint</vt:lpstr>
      <vt:lpstr>Presentación de PowerPoint</vt:lpstr>
      <vt:lpstr>Goya</vt:lpstr>
      <vt:lpstr>Presentación de PowerPoint</vt:lpstr>
      <vt:lpstr>Presentación de PowerPoint</vt:lpstr>
      <vt:lpstr>Presentación de PowerPoint</vt:lpstr>
      <vt:lpstr>Rembrandt </vt:lpstr>
      <vt:lpstr>Presentación de PowerPoint</vt:lpstr>
      <vt:lpstr>Presentación de PowerPoint</vt:lpstr>
      <vt:lpstr>Presentación de PowerPoint</vt:lpstr>
      <vt:lpstr>Johannes Vermeer </vt:lpstr>
      <vt:lpstr>Presentación de PowerPoint</vt:lpstr>
      <vt:lpstr>Frida Kahlo </vt:lpstr>
      <vt:lpstr>Presentación de PowerPoint</vt:lpstr>
      <vt:lpstr>Presentación de PowerPoint</vt:lpstr>
      <vt:lpstr>Presentación de PowerPoint</vt:lpstr>
      <vt:lpstr>Presentación de PowerPoint</vt:lpstr>
      <vt:lpstr>La ola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Arte y Estetica</dc:title>
  <dc:creator>Ck</dc:creator>
  <cp:lastModifiedBy>Ck</cp:lastModifiedBy>
  <cp:revision>15</cp:revision>
  <dcterms:created xsi:type="dcterms:W3CDTF">2011-10-17T15:50:46Z</dcterms:created>
  <dcterms:modified xsi:type="dcterms:W3CDTF">2011-10-17T18:24:58Z</dcterms:modified>
</cp:coreProperties>
</file>